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9" r:id="rId2"/>
    <p:sldId id="267" r:id="rId3"/>
    <p:sldId id="277" r:id="rId4"/>
    <p:sldId id="278" r:id="rId5"/>
    <p:sldId id="279" r:id="rId6"/>
    <p:sldId id="280" r:id="rId7"/>
    <p:sldId id="281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EADB7182-1502-1244-B5DB-9AEF8E6C4496}">
          <p14:sldIdLst>
            <p14:sldId id="259"/>
          </p14:sldIdLst>
        </p14:section>
        <p14:section name="NL" id="{1AC723EB-49E5-8943-9DCE-2E12FBB68B5F}">
          <p14:sldIdLst>
            <p14:sldId id="267"/>
            <p14:sldId id="277"/>
            <p14:sldId id="278"/>
            <p14:sldId id="279"/>
            <p14:sldId id="280"/>
            <p14:sldId id="281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</p14:sldIdLst>
        </p14:section>
        <p14:section name="FR" id="{1DFA4DED-3603-3E4C-9DCB-AED80D07DF7C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75709" autoAdjust="0"/>
  </p:normalViewPr>
  <p:slideViewPr>
    <p:cSldViewPr snapToGrid="0">
      <p:cViewPr varScale="1">
        <p:scale>
          <a:sx n="50" d="100"/>
          <a:sy n="50" d="100"/>
        </p:scale>
        <p:origin x="15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41688-F40B-4F95-B43A-9472CB06CDB1}" type="datetimeFigureOut">
              <a:rPr lang="nl-NL" smtClean="0"/>
              <a:t>19-3-2024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08F3D-734E-4381-A7C2-1686DE9F73F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6397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-   Participeren in twee asfaltcentrales in NL (Amsterdam/Rotterdam) – 1M ton asfalt per jaar.  </a:t>
            </a:r>
          </a:p>
          <a:p>
            <a:pPr marL="171450" indent="-171450">
              <a:buFontTx/>
              <a:buChar char="-"/>
            </a:pPr>
            <a:r>
              <a:rPr lang="nl-NL" dirty="0"/>
              <a:t>Ontwikkeling/productie van bindmiddelen (Sealoflex), o.a. PMB en synthetische pigmenteerbare bindmiddelen voor kleurasfalt </a:t>
            </a:r>
          </a:p>
          <a:p>
            <a:pPr marL="171450" indent="-171450">
              <a:buFontTx/>
              <a:buChar char="-"/>
            </a:pPr>
            <a:r>
              <a:rPr lang="nl-NL" dirty="0"/>
              <a:t>Verkoop van Sealoflex wereldwijd – 2 voorbeelden Ula en HKIA. </a:t>
            </a:r>
          </a:p>
          <a:p>
            <a:pPr marL="171450" indent="-171450">
              <a:buFontTx/>
              <a:buChar char="-"/>
            </a:pPr>
            <a:r>
              <a:rPr lang="nl-NL" dirty="0"/>
              <a:t>Verkoop van Sealoflex portefeuille in de Benelux via BituNed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08F3D-734E-4381-A7C2-1686DE9F73F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1510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Tabellen tonen de resultaten van typetesten uitgevoerd door aannemer Heijmans</a:t>
            </a:r>
          </a:p>
          <a:p>
            <a:pPr marL="171450" indent="-171450">
              <a:buFontTx/>
              <a:buChar char="-"/>
            </a:pPr>
            <a:r>
              <a:rPr lang="nl-NL" dirty="0"/>
              <a:t>Met 60% RAP heeft mengsel een hogere stijfheid. Met vers materiaal is mengsel flexibeler (vanwege PMB). Dit ligt in de lijn der verwachting. </a:t>
            </a:r>
          </a:p>
          <a:p>
            <a:pPr marL="171450" indent="-171450">
              <a:buFontTx/>
              <a:buChar char="-"/>
            </a:pPr>
            <a:r>
              <a:rPr lang="nl-NL" dirty="0"/>
              <a:t>Weerstand tegen spoorvorming en vermoeiing nagenoeg gelijk voor mengsel met en zonder PMA granulaat.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08F3D-734E-4381-A7C2-1686DE9F73F4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2505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PEN bitumen onderzocht op ZARA en compatibiliteit modificatie </a:t>
            </a:r>
            <a:r>
              <a:rPr lang="nl-NL" dirty="0">
                <a:sym typeface="Wingdings" panose="05000000000000000000" pitchFamily="2" charset="2"/>
              </a:rPr>
              <a:t> een PEN bitumen voor project. </a:t>
            </a:r>
          </a:p>
          <a:p>
            <a:pPr marL="171450" indent="-171450">
              <a:buFontTx/>
              <a:buChar char="-"/>
            </a:pPr>
            <a:r>
              <a:rPr lang="nl-NL" dirty="0">
                <a:sym typeface="Wingdings" panose="05000000000000000000" pitchFamily="2" charset="2"/>
              </a:rPr>
              <a:t>Elke levering werd voorzien van uitgebreid keuringsrapport </a:t>
            </a:r>
          </a:p>
          <a:p>
            <a:pPr marL="171450" indent="-171450">
              <a:buFontTx/>
              <a:buChar char="-"/>
            </a:pPr>
            <a:r>
              <a:rPr lang="nl-NL" dirty="0">
                <a:sym typeface="Wingdings" panose="05000000000000000000" pitchFamily="2" charset="2"/>
              </a:rPr>
              <a:t>Strikte kwaliteitscontrole op scheurvormingsweerstand (Force </a:t>
            </a:r>
            <a:r>
              <a:rPr lang="nl-NL" dirty="0" err="1">
                <a:sym typeface="Wingdings" panose="05000000000000000000" pitchFamily="2" charset="2"/>
              </a:rPr>
              <a:t>Ductility</a:t>
            </a:r>
            <a:r>
              <a:rPr lang="nl-NL" dirty="0">
                <a:sym typeface="Wingdings" panose="05000000000000000000" pitchFamily="2" charset="2"/>
              </a:rPr>
              <a:t>) en spoorvormingsweerstand (MSCR) </a:t>
            </a:r>
          </a:p>
          <a:p>
            <a:pPr marL="171450" indent="-171450">
              <a:buFontTx/>
              <a:buChar char="-"/>
            </a:pPr>
            <a:r>
              <a:rPr lang="nl-NL" dirty="0">
                <a:sym typeface="Wingdings" panose="05000000000000000000" pitchFamily="2" charset="2"/>
              </a:rPr>
              <a:t>Eisen vanuit aannemer – zwaarder dan EU normen.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08F3D-734E-4381-A7C2-1686DE9F73F4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87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Force </a:t>
            </a:r>
            <a:r>
              <a:rPr lang="nl-NL" dirty="0" err="1"/>
              <a:t>ductility</a:t>
            </a:r>
            <a:r>
              <a:rPr lang="nl-NL" dirty="0"/>
              <a:t> – weinig spreiding en veelal ruim boven norm van 5 (3 is EU norm) </a:t>
            </a:r>
            <a:r>
              <a:rPr lang="nl-NL" dirty="0">
                <a:sym typeface="Wingdings" panose="05000000000000000000" pitchFamily="2" charset="2"/>
              </a:rPr>
              <a:t> hoge weerstand tegen spoorvorming. </a:t>
            </a:r>
          </a:p>
          <a:p>
            <a:pPr marL="171450" indent="-171450">
              <a:buFontTx/>
              <a:buChar char="-"/>
            </a:pPr>
            <a:r>
              <a:rPr lang="nl-NL" dirty="0">
                <a:sym typeface="Wingdings" panose="05000000000000000000" pitchFamily="2" charset="2"/>
              </a:rPr>
              <a:t>ER geen spreiding en gemiddeld &gt;95%  zeer elastisch asfalt </a:t>
            </a:r>
          </a:p>
          <a:p>
            <a:pPr marL="171450" indent="-171450">
              <a:buFontTx/>
              <a:buChar char="-"/>
            </a:pPr>
            <a:r>
              <a:rPr lang="nl-NL" dirty="0">
                <a:sym typeface="Wingdings" panose="05000000000000000000" pitchFamily="2" charset="2"/>
              </a:rPr>
              <a:t>MSCR – hoe lager de waarde des te beter. Weinig spreiding en ruimschoots lager dan 1. </a:t>
            </a:r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08F3D-734E-4381-A7C2-1686DE9F73F4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4877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Recycling is niets nieuws – populariteit neemt alsmaar toe</a:t>
            </a:r>
          </a:p>
          <a:p>
            <a:pPr marL="171450" indent="-171450">
              <a:buFontTx/>
              <a:buChar char="-"/>
            </a:pPr>
            <a:r>
              <a:rPr lang="nl-NL" dirty="0"/>
              <a:t>Onder- en tussenlagen minder kritisch – gradering eenvoudig </a:t>
            </a:r>
          </a:p>
          <a:p>
            <a:pPr marL="171450" indent="-171450">
              <a:buFontTx/>
              <a:buChar char="-"/>
            </a:pPr>
            <a:r>
              <a:rPr lang="nl-NL" dirty="0"/>
              <a:t>Deklagen komt meer bij kijken vanwege vervuiling, stroefheid, en gradering. </a:t>
            </a:r>
          </a:p>
          <a:p>
            <a:pPr marL="0" indent="0">
              <a:buFontTx/>
              <a:buNone/>
            </a:pPr>
            <a:r>
              <a:rPr lang="nl-NL" dirty="0"/>
              <a:t>     Veel stof en fijn materiaal in ZOAB/SMA, voorbehandeling nodig</a:t>
            </a:r>
          </a:p>
          <a:p>
            <a:pPr marL="171450" indent="-171450">
              <a:buFontTx/>
              <a:buChar char="-"/>
            </a:pPr>
            <a:r>
              <a:rPr lang="nl-NL" dirty="0"/>
              <a:t>Oud PMA goed recyclebaar, extra aandacht voor vers materiaal &lt;1jr) </a:t>
            </a:r>
            <a:r>
              <a:rPr lang="nl-NL" dirty="0">
                <a:sym typeface="Wingdings" panose="05000000000000000000" pitchFamily="2" charset="2"/>
              </a:rPr>
              <a:t> eerst homogeniseren.</a:t>
            </a:r>
          </a:p>
          <a:p>
            <a:pPr marL="171450" indent="-171450">
              <a:buFontTx/>
              <a:buChar char="-"/>
            </a:pPr>
            <a:r>
              <a:rPr lang="nl-NL" dirty="0">
                <a:sym typeface="Wingdings" panose="05000000000000000000" pitchFamily="2" charset="2"/>
              </a:rPr>
              <a:t>In NL asfaltbanken die de inzameling, scheiding en bewerking van asfaltgranulaat regelen 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08F3D-734E-4381-A7C2-1686DE9F73F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4365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u="sng" dirty="0"/>
              <a:t>Vraag publiek: </a:t>
            </a:r>
            <a:r>
              <a:rPr lang="nl-NL" dirty="0"/>
              <a:t>hoeveel asfaltcentrales staan er in Belgie? Hoeveel van deze centrales hebben een paralleldrum voor recycling? </a:t>
            </a:r>
          </a:p>
          <a:p>
            <a:r>
              <a:rPr lang="nl-NL" dirty="0"/>
              <a:t>26 asfaltcentrales in Nederland – nagenoeg al deze centrales hebben een paralelltrommel voor recycling </a:t>
            </a:r>
          </a:p>
          <a:p>
            <a:r>
              <a:rPr lang="nl-NL" dirty="0"/>
              <a:t>Vanwege veranderende wetgeving emissies (5mg naar 1mg/m3)  (benzeen, </a:t>
            </a:r>
            <a:r>
              <a:rPr lang="nl-NL" dirty="0" err="1"/>
              <a:t>PAK’s</a:t>
            </a:r>
            <a:r>
              <a:rPr lang="nl-NL" dirty="0"/>
              <a:t>) steeds meer indirecte verwarming in NL (warme lucht of vlam buiten de trommel) </a:t>
            </a:r>
          </a:p>
          <a:p>
            <a:r>
              <a:rPr lang="nl-NL" dirty="0"/>
              <a:t>Parallel drum nodig voor hoog PR gehalte &gt;20%. PR materiaal op 135Gr verwerkt in centrale. &gt;140Gr gevaarlijk in verband met verbranden bitumen.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08F3D-734E-4381-A7C2-1686DE9F73F4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4765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Eerste stap: gradering en bitumengehalte vaststellen. A.d.h.v. bitumengehalte hoeveelheid nieuw toe te voegen bitumen bepalen.</a:t>
            </a:r>
          </a:p>
          <a:p>
            <a:pPr marL="171450" indent="-171450">
              <a:buFontTx/>
              <a:buChar char="-"/>
            </a:pPr>
            <a:r>
              <a:rPr lang="nl-NL" dirty="0"/>
              <a:t>Mate van vervuiling relevant voor deklagen / Niet alle steensoorten mogen in deklagen worden toegepast ivm onvoldoende stroefheid. </a:t>
            </a:r>
          </a:p>
          <a:p>
            <a:pPr marL="171450" indent="-171450">
              <a:buFontTx/>
              <a:buChar char="-"/>
            </a:pPr>
            <a:r>
              <a:rPr lang="nl-NL" dirty="0"/>
              <a:t>Voorbewerking: afzeven van fijn materiaal. </a:t>
            </a:r>
          </a:p>
          <a:p>
            <a:pPr marL="171450" indent="-171450">
              <a:buFontTx/>
              <a:buChar char="-"/>
            </a:pPr>
            <a:r>
              <a:rPr lang="nl-NL" dirty="0"/>
              <a:t>Bitumen toevoeging: niveau PR (%), bitumengehalte en gewenste eindkwaliteit.  Bij hoger gewenste kwaliteit een zwaardere modificatie toevoegen (0,5-1%)</a:t>
            </a:r>
          </a:p>
          <a:p>
            <a:pPr marL="171450" indent="-171450">
              <a:buFontTx/>
              <a:buChar char="-"/>
            </a:pPr>
            <a:r>
              <a:rPr lang="nl-NL" dirty="0"/>
              <a:t>PR bitumen is hard, moet verjongingsmiddel bij om bitumen zachter te maken. Dosering afhankelijk van PR niveau (0,2 - 0,6% per ton asfalt / 3 - 4,5% op bitumengehalte)</a:t>
            </a:r>
          </a:p>
          <a:p>
            <a:pPr marL="0" indent="0">
              <a:buFontTx/>
              <a:buNone/>
            </a:pPr>
            <a:r>
              <a:rPr lang="nl-NL" dirty="0"/>
              <a:t> </a:t>
            </a:r>
            <a:endParaRPr lang="nl-NL" dirty="0">
              <a:highlight>
                <a:srgbClr val="FFFF00"/>
              </a:highlight>
            </a:endParaRPr>
          </a:p>
          <a:p>
            <a:pPr marL="171450" indent="-171450">
              <a:buFontTx/>
              <a:buChar char="-"/>
            </a:pPr>
            <a:endParaRPr lang="nl-NL" dirty="0"/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08F3D-734E-4381-A7C2-1686DE9F73F4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135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SBS – elastomeer – maakt het bitumen en asfalt zeer elastisch / flexibel – goede prestatie in koude en warme klimaten. Netwerk in bitumen. </a:t>
            </a:r>
          </a:p>
          <a:p>
            <a:r>
              <a:rPr lang="nl-NL" dirty="0"/>
              <a:t>EVA – plastomeer – maakt het bitumen /ásfalt harder en </a:t>
            </a:r>
            <a:r>
              <a:rPr lang="nl-NL" dirty="0" err="1"/>
              <a:t>stijfer</a:t>
            </a:r>
            <a:r>
              <a:rPr lang="nl-NL" dirty="0"/>
              <a:t> – slechtere prestaties onder extremere temp (hoge temp geen effect vanwege verwekingspunt). </a:t>
            </a:r>
          </a:p>
          <a:p>
            <a:endParaRPr lang="nl-NL" dirty="0"/>
          </a:p>
          <a:p>
            <a:r>
              <a:rPr lang="nl-NL" dirty="0"/>
              <a:t>PMA granulaat minder verouderd doordat PMB beter bestand is tegen veroudering.</a:t>
            </a:r>
          </a:p>
          <a:p>
            <a:r>
              <a:rPr lang="nl-NL" dirty="0"/>
              <a:t>Vers PMA granulaat is niet mengbaar bij standaard temp van 135gr in paralleldrum. Daardoor is homogeniseren en mengen met oud materiaal.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08F3D-734E-4381-A7C2-1686DE9F73F4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6175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Voorbeeld van een deklaagmengsel met 40% asfaltgranulaat – effect van PMA granulaat op eigenschappen (typetest gedaan)</a:t>
            </a:r>
          </a:p>
          <a:p>
            <a:pPr marL="171450" indent="-171450">
              <a:buFontTx/>
              <a:buChar char="-"/>
            </a:pPr>
            <a:r>
              <a:rPr lang="nl-NL" dirty="0"/>
              <a:t>4 </a:t>
            </a:r>
            <a:r>
              <a:rPr lang="nl-NL" dirty="0" err="1"/>
              <a:t>puntsbuigproef</a:t>
            </a:r>
            <a:r>
              <a:rPr lang="nl-NL" dirty="0"/>
              <a:t> : stijfheid en vermoeiing / </a:t>
            </a:r>
            <a:r>
              <a:rPr lang="nl-NL" dirty="0" err="1"/>
              <a:t>Triaxial</a:t>
            </a:r>
            <a:r>
              <a:rPr lang="nl-NL" dirty="0"/>
              <a:t> test: spoorvorming </a:t>
            </a:r>
          </a:p>
          <a:p>
            <a:pPr marL="171450" indent="-171450">
              <a:buFontTx/>
              <a:buChar char="-"/>
            </a:pPr>
            <a:r>
              <a:rPr lang="nl-NL" dirty="0"/>
              <a:t>Watergevoeligheid is beter, stijfheid lager vanwege aanwezigheid polymeer in PMA granulaat, weerstand tegen vervorming/vermoeiing beter!</a:t>
            </a:r>
          </a:p>
          <a:p>
            <a:pPr marL="171450" indent="-171450">
              <a:buFontTx/>
              <a:buChar char="-"/>
            </a:pPr>
            <a:r>
              <a:rPr lang="nl-NL" dirty="0"/>
              <a:t>Deze resultaten mogen ook verwacht worden vanwege de aanwezigheid van polymeren. </a:t>
            </a:r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08F3D-734E-4381-A7C2-1686DE9F73F4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6844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Ook wel de nieuwe 5</a:t>
            </a:r>
            <a:r>
              <a:rPr lang="nl-NL" baseline="30000" dirty="0"/>
              <a:t>e</a:t>
            </a:r>
            <a:r>
              <a:rPr lang="nl-NL" dirty="0"/>
              <a:t> baan genoemd, langste baan op Schiphol </a:t>
            </a:r>
          </a:p>
          <a:p>
            <a:pPr marL="171450" indent="-171450">
              <a:buFontTx/>
              <a:buChar char="-"/>
            </a:pPr>
            <a:r>
              <a:rPr lang="nl-NL" dirty="0"/>
              <a:t>Aanleg in 2001-2003 door Ooms Civiel </a:t>
            </a:r>
          </a:p>
          <a:p>
            <a:pPr marL="171450" indent="-171450">
              <a:buFontTx/>
              <a:buChar char="-"/>
            </a:pPr>
            <a:r>
              <a:rPr lang="nl-NL" dirty="0"/>
              <a:t>Gebouwd in polder, gewonnen land. Uitdagende grondcondities.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08F3D-734E-4381-A7C2-1686DE9F73F4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1166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Sealoflex SFB5-50 (HT) is een hoogwaardige PMB gebaseerd op SBS modificatie (5% niveau). </a:t>
            </a:r>
          </a:p>
          <a:p>
            <a:pPr marL="0" indent="0">
              <a:buFontTx/>
              <a:buNone/>
            </a:pPr>
            <a:r>
              <a:rPr lang="nl-NL" dirty="0"/>
              <a:t>Dit bindmiddel heeft zeer hoogwaardige eigenschappen, waaronder een ER van 96% en een verwerkingspunten van &gt;90 GR. </a:t>
            </a:r>
          </a:p>
          <a:p>
            <a:pPr marL="0" indent="0">
              <a:buFontTx/>
              <a:buNone/>
            </a:pPr>
            <a:r>
              <a:rPr lang="nl-NL" dirty="0"/>
              <a:t>- Geproduceerd in de fabriek van OP in Schagen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08F3D-734E-4381-A7C2-1686DE9F73F4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9517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Heijmans is in jan 2021 gestart met de renovatie van de Polderbaan. Productie asfalt in centrale Amsterdam (ca 15km van Schiphol) </a:t>
            </a:r>
          </a:p>
          <a:p>
            <a:pPr marL="171450" indent="-171450">
              <a:buFontTx/>
              <a:buChar char="-"/>
            </a:pPr>
            <a:r>
              <a:rPr lang="nl-NL" dirty="0"/>
              <a:t>Gekozen voor een Low Temperature PMB – vanwege verwerking in winterperiode (bredere temp range voor verwerking) </a:t>
            </a:r>
          </a:p>
          <a:p>
            <a:pPr marL="171450" indent="-171450">
              <a:buFontTx/>
              <a:buChar char="-"/>
            </a:pPr>
            <a:r>
              <a:rPr lang="nl-NL" dirty="0" err="1"/>
              <a:t>Rejuvanator</a:t>
            </a:r>
            <a:r>
              <a:rPr lang="nl-NL" dirty="0"/>
              <a:t> toegepast voor verjonging oude bitumen</a:t>
            </a:r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08F3D-734E-4381-A7C2-1686DE9F73F4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7609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hemel, wolkenkrabber, boom, gebouw&#10;&#10;Automatisch gegenereerde beschrijving">
            <a:extLst>
              <a:ext uri="{FF2B5EF4-FFF2-40B4-BE49-F238E27FC236}">
                <a16:creationId xmlns:a16="http://schemas.microsoft.com/office/drawing/2014/main" id="{90B44D0A-7FF5-2A22-6F89-BB0BB274F2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3CBCF82-6856-559A-AF5B-07C9A2BB0E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09680" y="0"/>
            <a:ext cx="782320" cy="726857"/>
          </a:xfrm>
          <a:prstGeom prst="rect">
            <a:avLst/>
          </a:prstGeom>
        </p:spPr>
      </p:pic>
      <p:pic>
        <p:nvPicPr>
          <p:cNvPr id="12" name="Afbeelding 11" descr="Afbeelding met tekst, schermopname, Lettertype, Graphics&#10;&#10;Automatisch gegenereerde beschrijving">
            <a:extLst>
              <a:ext uri="{FF2B5EF4-FFF2-40B4-BE49-F238E27FC236}">
                <a16:creationId xmlns:a16="http://schemas.microsoft.com/office/drawing/2014/main" id="{F5AE17C4-DAAC-E875-3573-A3A43E81D5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586693"/>
            <a:ext cx="5933440" cy="2271307"/>
          </a:xfrm>
          <a:prstGeom prst="rect">
            <a:avLst/>
          </a:prstGeom>
        </p:spPr>
      </p:pic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805710EC-4256-EA5C-61CA-F51926A8A4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974726"/>
            <a:ext cx="7142163" cy="1530480"/>
          </a:xfrm>
          <a:prstGeom prst="rect">
            <a:avLst/>
          </a:prstGeom>
          <a:effectLst>
            <a:outerShdw dist="38100" dir="2700000" algn="tl" rotWithShape="0">
              <a:schemeClr val="tx2">
                <a:alpha val="4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TITEL/TITRE</a:t>
            </a:r>
            <a:endParaRPr lang="nl-BE" dirty="0"/>
          </a:p>
        </p:txBody>
      </p:sp>
      <p:sp>
        <p:nvSpPr>
          <p:cNvPr id="16" name="Tijdelijke aanduiding voor tekst 13">
            <a:extLst>
              <a:ext uri="{FF2B5EF4-FFF2-40B4-BE49-F238E27FC236}">
                <a16:creationId xmlns:a16="http://schemas.microsoft.com/office/drawing/2014/main" id="{A515B3FB-C20C-587A-0519-0C3D5B43FC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2540480"/>
            <a:ext cx="7142163" cy="1530480"/>
          </a:xfrm>
          <a:prstGeom prst="rect">
            <a:avLst/>
          </a:prstGeom>
          <a:effectLst>
            <a:outerShdw dist="38100" dir="2700000" algn="tl" rotWithShape="0">
              <a:schemeClr val="tx2">
                <a:alpha val="40000"/>
              </a:scheme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Ondertitel/Sous-</a:t>
            </a:r>
            <a:r>
              <a:rPr lang="nl-NL" dirty="0" err="1"/>
              <a:t>titre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95234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L tekst + tekstk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tekst, schermopname, grafische vormgeving, Graphics&#10;&#10;Automatisch gegenereerde beschrijving">
            <a:extLst>
              <a:ext uri="{FF2B5EF4-FFF2-40B4-BE49-F238E27FC236}">
                <a16:creationId xmlns:a16="http://schemas.microsoft.com/office/drawing/2014/main" id="{7D080868-80D0-B812-ACE1-B5F3255FB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60" y="5098572"/>
            <a:ext cx="12195320" cy="175942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1957C73-6685-8841-A1A8-4C42303426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09680" y="0"/>
            <a:ext cx="782320" cy="726857"/>
          </a:xfrm>
          <a:prstGeom prst="rect">
            <a:avLst/>
          </a:prstGeom>
        </p:spPr>
      </p:pic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61C31CB5-61ED-40B2-A9AB-F41157470B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4034" y="548732"/>
            <a:ext cx="10815646" cy="9953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Titel</a:t>
            </a:r>
          </a:p>
          <a:p>
            <a:pPr lvl="0"/>
            <a:endParaRPr lang="nl-BE" dirty="0"/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1156DF98-D198-92F8-AE99-6E3E0C74EC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6046" y="1783760"/>
            <a:ext cx="5501966" cy="3203875"/>
          </a:xfrm>
          <a:prstGeom prst="rect">
            <a:avLst/>
          </a:prstGeom>
        </p:spPr>
        <p:txBody>
          <a:bodyPr numCol="1"/>
          <a:lstStyle>
            <a:lvl1pPr marL="0" indent="0">
              <a:buNone/>
              <a:defRPr sz="1800" b="0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Tekst</a:t>
            </a:r>
            <a:endParaRPr lang="nl-BE" dirty="0"/>
          </a:p>
        </p:txBody>
      </p:sp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AB6A7825-FFC3-757F-2CFB-10F56F980235}"/>
              </a:ext>
            </a:extLst>
          </p:cNvPr>
          <p:cNvSpPr/>
          <p:nvPr userDrawn="1"/>
        </p:nvSpPr>
        <p:spPr>
          <a:xfrm>
            <a:off x="594034" y="1783759"/>
            <a:ext cx="5039097" cy="3203875"/>
          </a:xfrm>
          <a:prstGeom prst="roundRect">
            <a:avLst>
              <a:gd name="adj" fmla="val 7771"/>
            </a:avLst>
          </a:prstGeom>
          <a:solidFill>
            <a:schemeClr val="accent3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endParaRPr lang="nl-BE" b="0" i="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jdelijke aanduiding voor tekst 11">
            <a:extLst>
              <a:ext uri="{FF2B5EF4-FFF2-40B4-BE49-F238E27FC236}">
                <a16:creationId xmlns:a16="http://schemas.microsoft.com/office/drawing/2014/main" id="{0BD04D1A-26EC-E37D-C73B-5EFEC7292E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9614" y="2069077"/>
            <a:ext cx="4565534" cy="2633552"/>
          </a:xfrm>
          <a:prstGeom prst="rect">
            <a:avLst/>
          </a:prstGeom>
        </p:spPr>
        <p:txBody>
          <a:bodyPr numCol="1"/>
          <a:lstStyle>
            <a:lvl1pPr marL="0" indent="0">
              <a:buNone/>
              <a:defRPr sz="1800" b="0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Tekst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94334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 texte + résum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7D080868-80D0-B812-ACE1-B5F3255FB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657" y="5098572"/>
            <a:ext cx="12195313" cy="175942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1957C73-6685-8841-A1A8-4C42303426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09680" y="0"/>
            <a:ext cx="782320" cy="726857"/>
          </a:xfrm>
          <a:prstGeom prst="rect">
            <a:avLst/>
          </a:prstGeom>
        </p:spPr>
      </p:pic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61C31CB5-61ED-40B2-A9AB-F41157470B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4034" y="548732"/>
            <a:ext cx="10815646" cy="9953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 err="1"/>
              <a:t>Titre</a:t>
            </a:r>
            <a:endParaRPr lang="nl-NL" dirty="0"/>
          </a:p>
          <a:p>
            <a:pPr lvl="0"/>
            <a:endParaRPr lang="nl-BE" dirty="0"/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1156DF98-D198-92F8-AE99-6E3E0C74EC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035" y="1783760"/>
            <a:ext cx="5058620" cy="3203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 err="1"/>
              <a:t>Texte</a:t>
            </a:r>
            <a:endParaRPr lang="nl-BE" dirty="0"/>
          </a:p>
        </p:txBody>
      </p:sp>
      <p:sp>
        <p:nvSpPr>
          <p:cNvPr id="14" name="Tijdelijke aanduiding voor tekst 11">
            <a:extLst>
              <a:ext uri="{FF2B5EF4-FFF2-40B4-BE49-F238E27FC236}">
                <a16:creationId xmlns:a16="http://schemas.microsoft.com/office/drawing/2014/main" id="{1C5A26B2-6B08-E9CF-1BA2-A789383503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2305" y="1783760"/>
            <a:ext cx="5501966" cy="3203875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accent2"/>
              </a:buClr>
              <a:buFont typeface="Courier New" panose="02070309020205020404" pitchFamily="49" charset="0"/>
              <a:buChar char="o"/>
              <a:defRPr sz="1800" b="0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nl-NL" dirty="0"/>
              <a:t>Niveau 1</a:t>
            </a:r>
          </a:p>
          <a:p>
            <a:pPr lvl="1"/>
            <a:r>
              <a:rPr lang="nl-NL" dirty="0"/>
              <a:t>Niveau 2</a:t>
            </a:r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02565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 Texte sur 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7D080868-80D0-B812-ACE1-B5F3255FB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657" y="5098572"/>
            <a:ext cx="12195313" cy="175942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1957C73-6685-8841-A1A8-4C42303426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09680" y="0"/>
            <a:ext cx="782320" cy="726857"/>
          </a:xfrm>
          <a:prstGeom prst="rect">
            <a:avLst/>
          </a:prstGeom>
        </p:spPr>
      </p:pic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61C31CB5-61ED-40B2-A9AB-F41157470B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4034" y="548732"/>
            <a:ext cx="10815646" cy="9953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 err="1"/>
              <a:t>Titre</a:t>
            </a:r>
            <a:endParaRPr lang="nl-NL" dirty="0"/>
          </a:p>
          <a:p>
            <a:pPr lvl="0"/>
            <a:endParaRPr lang="nl-BE" dirty="0"/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1156DF98-D198-92F8-AE99-6E3E0C74EC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034" y="1783760"/>
            <a:ext cx="10815645" cy="3203875"/>
          </a:xfrm>
          <a:prstGeom prst="rect">
            <a:avLst/>
          </a:prstGeom>
        </p:spPr>
        <p:txBody>
          <a:bodyPr numCol="2"/>
          <a:lstStyle>
            <a:lvl1pPr marL="0" indent="0">
              <a:buNone/>
              <a:defRPr sz="1800" b="0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 err="1"/>
              <a:t>Texte</a:t>
            </a:r>
            <a:r>
              <a:rPr lang="nl-NL" dirty="0"/>
              <a:t> </a:t>
            </a:r>
            <a:r>
              <a:rPr lang="nl-NL" dirty="0" err="1"/>
              <a:t>sur</a:t>
            </a:r>
            <a:r>
              <a:rPr lang="nl-NL" dirty="0"/>
              <a:t> deux colonnes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13920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 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7D080868-80D0-B812-ACE1-B5F3255FB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657" y="5098572"/>
            <a:ext cx="12195313" cy="175942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1957C73-6685-8841-A1A8-4C42303426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09680" y="0"/>
            <a:ext cx="782320" cy="726857"/>
          </a:xfrm>
          <a:prstGeom prst="rect">
            <a:avLst/>
          </a:prstGeom>
        </p:spPr>
      </p:pic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61C31CB5-61ED-40B2-A9AB-F41157470B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4034" y="548732"/>
            <a:ext cx="10815646" cy="9953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 err="1"/>
              <a:t>Titre</a:t>
            </a:r>
            <a:endParaRPr lang="nl-NL" dirty="0"/>
          </a:p>
          <a:p>
            <a:pPr lvl="0"/>
            <a:endParaRPr lang="nl-BE" dirty="0"/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1156DF98-D198-92F8-AE99-6E3E0C74EC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035" y="1783760"/>
            <a:ext cx="5501966" cy="3203875"/>
          </a:xfrm>
          <a:prstGeom prst="rect">
            <a:avLst/>
          </a:prstGeom>
        </p:spPr>
        <p:txBody>
          <a:bodyPr numCol="1"/>
          <a:lstStyle>
            <a:lvl1pPr marL="0" indent="0">
              <a:buNone/>
              <a:defRPr sz="1800" b="0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 err="1"/>
              <a:t>Texte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87558FE-D156-B6D5-41BC-14A537E77B2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70625" y="1783760"/>
            <a:ext cx="5138738" cy="32041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r>
              <a:rPr lang="nl-BE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775617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 texte + cadre de tex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7D080868-80D0-B812-ACE1-B5F3255FB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657" y="5098572"/>
            <a:ext cx="12195313" cy="175942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1957C73-6685-8841-A1A8-4C42303426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09680" y="0"/>
            <a:ext cx="782320" cy="726857"/>
          </a:xfrm>
          <a:prstGeom prst="rect">
            <a:avLst/>
          </a:prstGeom>
        </p:spPr>
      </p:pic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61C31CB5-61ED-40B2-A9AB-F41157470B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4034" y="548732"/>
            <a:ext cx="10815646" cy="9953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 err="1"/>
              <a:t>Titre</a:t>
            </a:r>
            <a:endParaRPr lang="nl-NL" dirty="0"/>
          </a:p>
          <a:p>
            <a:pPr lvl="0"/>
            <a:endParaRPr lang="nl-BE" dirty="0"/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1156DF98-D198-92F8-AE99-6E3E0C74EC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035" y="1783760"/>
            <a:ext cx="5501966" cy="3203875"/>
          </a:xfrm>
          <a:prstGeom prst="rect">
            <a:avLst/>
          </a:prstGeom>
        </p:spPr>
        <p:txBody>
          <a:bodyPr numCol="1"/>
          <a:lstStyle>
            <a:lvl1pPr marL="0" indent="0">
              <a:buNone/>
              <a:defRPr sz="1800" b="0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 err="1"/>
              <a:t>Texte</a:t>
            </a:r>
            <a:endParaRPr lang="nl-BE" dirty="0"/>
          </a:p>
        </p:txBody>
      </p:sp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AB6A7825-FFC3-757F-2CFB-10F56F980235}"/>
              </a:ext>
            </a:extLst>
          </p:cNvPr>
          <p:cNvSpPr/>
          <p:nvPr userDrawn="1"/>
        </p:nvSpPr>
        <p:spPr>
          <a:xfrm>
            <a:off x="6365173" y="1783759"/>
            <a:ext cx="5039097" cy="3203875"/>
          </a:xfrm>
          <a:prstGeom prst="roundRect">
            <a:avLst>
              <a:gd name="adj" fmla="val 777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jdelijke aanduiding voor tekst 11">
            <a:extLst>
              <a:ext uri="{FF2B5EF4-FFF2-40B4-BE49-F238E27FC236}">
                <a16:creationId xmlns:a16="http://schemas.microsoft.com/office/drawing/2014/main" id="{B7A79084-9AE5-314C-691C-D7E96F434B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02949" y="2021268"/>
            <a:ext cx="4583607" cy="2716988"/>
          </a:xfrm>
          <a:prstGeom prst="rect">
            <a:avLst/>
          </a:prstGeom>
        </p:spPr>
        <p:txBody>
          <a:bodyPr numCol="1"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 err="1"/>
              <a:t>Texte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47898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 texte + cadre de 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7D080868-80D0-B812-ACE1-B5F3255FB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657" y="5098572"/>
            <a:ext cx="12195313" cy="175942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1957C73-6685-8841-A1A8-4C42303426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09680" y="0"/>
            <a:ext cx="782320" cy="726857"/>
          </a:xfrm>
          <a:prstGeom prst="rect">
            <a:avLst/>
          </a:prstGeom>
        </p:spPr>
      </p:pic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61C31CB5-61ED-40B2-A9AB-F41157470B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4034" y="548732"/>
            <a:ext cx="10815646" cy="9953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 err="1"/>
              <a:t>Titre</a:t>
            </a:r>
            <a:endParaRPr lang="nl-NL" dirty="0"/>
          </a:p>
          <a:p>
            <a:pPr lvl="0"/>
            <a:endParaRPr lang="nl-BE" dirty="0"/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1156DF98-D198-92F8-AE99-6E3E0C74EC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6046" y="1783760"/>
            <a:ext cx="5501966" cy="3203875"/>
          </a:xfrm>
          <a:prstGeom prst="rect">
            <a:avLst/>
          </a:prstGeom>
        </p:spPr>
        <p:txBody>
          <a:bodyPr numCol="1"/>
          <a:lstStyle>
            <a:lvl1pPr marL="0" indent="0">
              <a:buNone/>
              <a:defRPr sz="1800" b="0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 err="1"/>
              <a:t>Texte</a:t>
            </a:r>
            <a:endParaRPr lang="nl-BE" dirty="0"/>
          </a:p>
        </p:txBody>
      </p:sp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AB6A7825-FFC3-757F-2CFB-10F56F980235}"/>
              </a:ext>
            </a:extLst>
          </p:cNvPr>
          <p:cNvSpPr/>
          <p:nvPr userDrawn="1"/>
        </p:nvSpPr>
        <p:spPr>
          <a:xfrm>
            <a:off x="594034" y="1783759"/>
            <a:ext cx="5039097" cy="3203875"/>
          </a:xfrm>
          <a:prstGeom prst="roundRect">
            <a:avLst>
              <a:gd name="adj" fmla="val 7771"/>
            </a:avLst>
          </a:prstGeom>
          <a:solidFill>
            <a:schemeClr val="accent3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endParaRPr lang="nl-BE" b="0" i="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jdelijke aanduiding voor tekst 11">
            <a:extLst>
              <a:ext uri="{FF2B5EF4-FFF2-40B4-BE49-F238E27FC236}">
                <a16:creationId xmlns:a16="http://schemas.microsoft.com/office/drawing/2014/main" id="{0BD04D1A-26EC-E37D-C73B-5EFEC7292E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9614" y="2069077"/>
            <a:ext cx="4565534" cy="2633552"/>
          </a:xfrm>
          <a:prstGeom prst="rect">
            <a:avLst/>
          </a:prstGeom>
        </p:spPr>
        <p:txBody>
          <a:bodyPr numCol="1"/>
          <a:lstStyle>
            <a:lvl1pPr marL="0" indent="0">
              <a:buNone/>
              <a:defRPr sz="1800" b="0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 err="1"/>
              <a:t>Texte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50644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588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hemel, wolk&#10;&#10;Automatisch gegenereerde beschrijving">
            <a:extLst>
              <a:ext uri="{FF2B5EF4-FFF2-40B4-BE49-F238E27FC236}">
                <a16:creationId xmlns:a16="http://schemas.microsoft.com/office/drawing/2014/main" id="{0F791811-B13E-B7C0-2BF6-7DF006DAEA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AF5BEA0-AF11-474A-891E-B1AA6F17E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09680" y="0"/>
            <a:ext cx="782320" cy="726857"/>
          </a:xfrm>
          <a:prstGeom prst="rect">
            <a:avLst/>
          </a:prstGeom>
        </p:spPr>
      </p:pic>
      <p:sp>
        <p:nvSpPr>
          <p:cNvPr id="2" name="Tijdelijke aanduiding voor tekst 13">
            <a:extLst>
              <a:ext uri="{FF2B5EF4-FFF2-40B4-BE49-F238E27FC236}">
                <a16:creationId xmlns:a16="http://schemas.microsoft.com/office/drawing/2014/main" id="{711AED75-1AC0-0DDF-1100-C33BCF28DA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0601" y="4216400"/>
            <a:ext cx="10210799" cy="1838960"/>
          </a:xfrm>
          <a:prstGeom prst="rect">
            <a:avLst/>
          </a:prstGeom>
          <a:effectLst>
            <a:outerShdw dist="38100" dir="2700000" algn="tl" rotWithShape="0">
              <a:schemeClr val="tx2">
                <a:alpha val="4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TITEL /TITRE</a:t>
            </a:r>
          </a:p>
        </p:txBody>
      </p:sp>
    </p:spTree>
    <p:extLst>
      <p:ext uri="{BB962C8B-B14F-4D97-AF65-F5344CB8AC3E}">
        <p14:creationId xmlns:p14="http://schemas.microsoft.com/office/powerpoint/2010/main" val="3698850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groen, boom, wolkenkrabber&#10;&#10;Automatisch gegenereerde beschrijving">
            <a:extLst>
              <a:ext uri="{FF2B5EF4-FFF2-40B4-BE49-F238E27FC236}">
                <a16:creationId xmlns:a16="http://schemas.microsoft.com/office/drawing/2014/main" id="{BD3BC275-8C07-7D14-0F83-7AAAD8EDCA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5F1987C-3BF9-08D8-4010-C306599F12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09680" y="0"/>
            <a:ext cx="782320" cy="726857"/>
          </a:xfrm>
          <a:prstGeom prst="rect">
            <a:avLst/>
          </a:prstGeom>
        </p:spPr>
      </p:pic>
      <p:sp>
        <p:nvSpPr>
          <p:cNvPr id="2" name="Tijdelijke aanduiding voor tekst 13">
            <a:extLst>
              <a:ext uri="{FF2B5EF4-FFF2-40B4-BE49-F238E27FC236}">
                <a16:creationId xmlns:a16="http://schemas.microsoft.com/office/drawing/2014/main" id="{4BC30215-1E45-0C44-60B4-245CBAE16A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9575" y="1014955"/>
            <a:ext cx="9092851" cy="1386423"/>
          </a:xfrm>
          <a:prstGeom prst="rect">
            <a:avLst/>
          </a:prstGeom>
          <a:effectLst>
            <a:outerShdw dist="38100" dir="2700000" algn="tl" rotWithShape="0">
              <a:schemeClr val="tx2">
                <a:alpha val="4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TITEL /TITRE</a:t>
            </a:r>
          </a:p>
        </p:txBody>
      </p:sp>
      <p:sp>
        <p:nvSpPr>
          <p:cNvPr id="3" name="Tijdelijke aanduiding voor tekst 13">
            <a:extLst>
              <a:ext uri="{FF2B5EF4-FFF2-40B4-BE49-F238E27FC236}">
                <a16:creationId xmlns:a16="http://schemas.microsoft.com/office/drawing/2014/main" id="{0F99ADC0-0D7E-72D5-40E5-614E408415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49575" y="2737598"/>
            <a:ext cx="9092851" cy="378418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 err="1"/>
              <a:t>Aperum</a:t>
            </a:r>
            <a:r>
              <a:rPr lang="nl-NL" dirty="0"/>
              <a:t> et </a:t>
            </a:r>
            <a:r>
              <a:rPr lang="nl-NL" dirty="0" err="1"/>
              <a:t>volectio</a:t>
            </a:r>
            <a:r>
              <a:rPr lang="nl-NL" dirty="0"/>
              <a:t>. Bo. Ut </a:t>
            </a:r>
            <a:r>
              <a:rPr lang="nl-NL" dirty="0" err="1"/>
              <a:t>ligenimi</a:t>
            </a:r>
            <a:r>
              <a:rPr lang="nl-NL" dirty="0"/>
              <a:t>, quo </a:t>
            </a:r>
            <a:r>
              <a:rPr lang="nl-NL" dirty="0" err="1"/>
              <a:t>iunt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, </a:t>
            </a:r>
            <a:r>
              <a:rPr lang="nl-NL" dirty="0" err="1"/>
              <a:t>commoluptas</a:t>
            </a:r>
            <a:r>
              <a:rPr lang="nl-NL" dirty="0"/>
              <a:t> </a:t>
            </a:r>
            <a:r>
              <a:rPr lang="nl-NL" dirty="0" err="1"/>
              <a:t>eaquas</a:t>
            </a:r>
            <a:r>
              <a:rPr lang="nl-NL" dirty="0"/>
              <a:t> et </a:t>
            </a:r>
            <a:r>
              <a:rPr lang="nl-NL" dirty="0" err="1"/>
              <a:t>eosa</a:t>
            </a:r>
            <a:r>
              <a:rPr lang="nl-NL" dirty="0"/>
              <a:t> </a:t>
            </a:r>
            <a:r>
              <a:rPr lang="nl-NL" dirty="0" err="1"/>
              <a:t>quae</a:t>
            </a:r>
            <a:r>
              <a:rPr lang="nl-NL" dirty="0"/>
              <a:t> net </a:t>
            </a:r>
            <a:r>
              <a:rPr lang="nl-NL" dirty="0" err="1"/>
              <a:t>volupta</a:t>
            </a:r>
            <a:r>
              <a:rPr lang="nl-NL" dirty="0"/>
              <a:t> </a:t>
            </a:r>
            <a:r>
              <a:rPr lang="nl-NL" dirty="0" err="1"/>
              <a:t>spiciunditi</a:t>
            </a:r>
            <a:r>
              <a:rPr lang="nl-NL" dirty="0"/>
              <a:t> rem </a:t>
            </a:r>
            <a:r>
              <a:rPr lang="nl-NL" dirty="0" err="1"/>
              <a:t>remolup</a:t>
            </a:r>
            <a:r>
              <a:rPr lang="nl-NL" dirty="0"/>
              <a:t> </a:t>
            </a:r>
            <a:r>
              <a:rPr lang="nl-NL" dirty="0" err="1"/>
              <a:t>tatibus</a:t>
            </a:r>
            <a:r>
              <a:rPr lang="nl-NL" dirty="0"/>
              <a:t> </a:t>
            </a:r>
            <a:r>
              <a:rPr lang="nl-NL" dirty="0" err="1"/>
              <a:t>intiae</a:t>
            </a:r>
            <a:r>
              <a:rPr lang="nl-NL" dirty="0"/>
              <a:t> </a:t>
            </a:r>
            <a:r>
              <a:rPr lang="nl-NL" dirty="0" err="1"/>
              <a:t>im</a:t>
            </a:r>
            <a:r>
              <a:rPr lang="nl-NL" dirty="0"/>
              <a:t> </a:t>
            </a:r>
            <a:r>
              <a:rPr lang="nl-NL" dirty="0" err="1"/>
              <a:t>eliquo</a:t>
            </a:r>
            <a:r>
              <a:rPr lang="nl-NL" dirty="0"/>
              <a:t> bla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quunt</a:t>
            </a:r>
            <a:r>
              <a:rPr lang="nl-NL" dirty="0"/>
              <a:t> </a:t>
            </a:r>
            <a:r>
              <a:rPr lang="nl-NL" dirty="0" err="1"/>
              <a:t>molupta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fugit</a:t>
            </a:r>
            <a:r>
              <a:rPr lang="nl-NL" dirty="0"/>
              <a:t>, </a:t>
            </a:r>
            <a:r>
              <a:rPr lang="nl-NL" dirty="0" err="1"/>
              <a:t>quaecae</a:t>
            </a:r>
            <a:r>
              <a:rPr lang="nl-NL" dirty="0"/>
              <a:t> </a:t>
            </a:r>
            <a:r>
              <a:rPr lang="nl-NL" dirty="0" err="1"/>
              <a:t>enis</a:t>
            </a:r>
            <a:r>
              <a:rPr lang="nl-NL" dirty="0"/>
              <a:t> </a:t>
            </a:r>
            <a:r>
              <a:rPr lang="nl-NL" dirty="0" err="1"/>
              <a:t>utectest</a:t>
            </a:r>
            <a:r>
              <a:rPr lang="nl-NL" dirty="0"/>
              <a:t> </a:t>
            </a:r>
            <a:r>
              <a:rPr lang="nl-NL" dirty="0" err="1"/>
              <a:t>faccusc</a:t>
            </a:r>
            <a:r>
              <a:rPr lang="nl-NL" dirty="0"/>
              <a:t> </a:t>
            </a:r>
            <a:r>
              <a:rPr lang="nl-NL" dirty="0" err="1"/>
              <a:t>iissin</a:t>
            </a:r>
            <a:r>
              <a:rPr lang="nl-NL" dirty="0"/>
              <a:t> pari que pro </a:t>
            </a:r>
            <a:r>
              <a:rPr lang="nl-NL" dirty="0" err="1"/>
              <a:t>invellent</a:t>
            </a:r>
            <a:r>
              <a:rPr lang="nl-NL" dirty="0"/>
              <a:t> </a:t>
            </a:r>
            <a:r>
              <a:rPr lang="nl-NL" dirty="0" err="1"/>
              <a:t>doluptam</a:t>
            </a:r>
            <a:r>
              <a:rPr lang="nl-NL" dirty="0"/>
              <a:t> quo </a:t>
            </a:r>
            <a:r>
              <a:rPr lang="nl-NL" dirty="0" err="1"/>
              <a:t>cone</a:t>
            </a:r>
            <a:r>
              <a:rPr lang="nl-NL" dirty="0"/>
              <a:t> </a:t>
            </a:r>
            <a:r>
              <a:rPr lang="nl-NL" dirty="0" err="1"/>
              <a:t>nos</a:t>
            </a:r>
            <a:r>
              <a:rPr lang="nl-NL" dirty="0"/>
              <a:t> </a:t>
            </a:r>
            <a:r>
              <a:rPr lang="nl-NL" dirty="0" err="1"/>
              <a:t>quunt</a:t>
            </a:r>
            <a:r>
              <a:rPr lang="nl-NL" dirty="0"/>
              <a:t> </a:t>
            </a:r>
            <a:r>
              <a:rPr lang="nl-NL" dirty="0" err="1"/>
              <a:t>ligni</a:t>
            </a:r>
            <a:r>
              <a:rPr lang="nl-NL" dirty="0"/>
              <a:t> </a:t>
            </a:r>
            <a:r>
              <a:rPr lang="nl-NL" dirty="0" err="1"/>
              <a:t>duciissinti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 </a:t>
            </a:r>
            <a:r>
              <a:rPr lang="nl-NL" dirty="0" err="1"/>
              <a:t>dendae</a:t>
            </a:r>
            <a:r>
              <a:rPr lang="nl-NL" dirty="0"/>
              <a:t> </a:t>
            </a:r>
            <a:r>
              <a:rPr lang="nl-NL" dirty="0" err="1"/>
              <a:t>plit</a:t>
            </a:r>
            <a:r>
              <a:rPr lang="nl-NL" dirty="0"/>
              <a:t>, con </a:t>
            </a:r>
            <a:r>
              <a:rPr lang="nl-NL" dirty="0" err="1"/>
              <a:t>commolorem</a:t>
            </a:r>
            <a:r>
              <a:rPr lang="nl-NL" dirty="0"/>
              <a:t>. </a:t>
            </a:r>
            <a:r>
              <a:rPr lang="nl-NL" dirty="0" err="1"/>
              <a:t>Ferspicto</a:t>
            </a:r>
            <a:r>
              <a:rPr lang="nl-NL" dirty="0"/>
              <a:t> </a:t>
            </a:r>
            <a:r>
              <a:rPr lang="nl-NL" dirty="0" err="1"/>
              <a:t>quistet</a:t>
            </a:r>
            <a:r>
              <a:rPr lang="nl-NL" dirty="0"/>
              <a:t> </a:t>
            </a:r>
            <a:r>
              <a:rPr lang="nl-NL" dirty="0" err="1"/>
              <a:t>fugit</a:t>
            </a:r>
            <a:r>
              <a:rPr lang="nl-NL" dirty="0"/>
              <a:t>, ut </a:t>
            </a:r>
            <a:r>
              <a:rPr lang="nl-NL" dirty="0" err="1"/>
              <a:t>doluptatem</a:t>
            </a:r>
            <a:r>
              <a:rPr lang="nl-NL" dirty="0"/>
              <a:t> et </a:t>
            </a:r>
            <a:r>
              <a:rPr lang="nl-NL" dirty="0" err="1"/>
              <a:t>unt</a:t>
            </a:r>
            <a:r>
              <a:rPr lang="nl-NL" dirty="0"/>
              <a:t> </a:t>
            </a:r>
            <a:r>
              <a:rPr lang="nl-NL" dirty="0" err="1"/>
              <a:t>maximil</a:t>
            </a:r>
            <a:r>
              <a:rPr lang="nl-NL" dirty="0"/>
              <a:t> </a:t>
            </a:r>
            <a:r>
              <a:rPr lang="nl-NL" dirty="0" err="1"/>
              <a:t>ipsunte</a:t>
            </a:r>
            <a:r>
              <a:rPr lang="nl-NL" dirty="0"/>
              <a:t> </a:t>
            </a:r>
            <a:r>
              <a:rPr lang="nl-NL" dirty="0" err="1"/>
              <a:t>mporerrovit</a:t>
            </a:r>
            <a:r>
              <a:rPr lang="nl-NL" dirty="0"/>
              <a:t> </a:t>
            </a:r>
            <a:r>
              <a:rPr lang="nl-NL" dirty="0" err="1"/>
              <a:t>iminvel</a:t>
            </a:r>
            <a:r>
              <a:rPr lang="nl-NL" dirty="0"/>
              <a:t> </a:t>
            </a:r>
            <a:r>
              <a:rPr lang="nl-NL" dirty="0" err="1"/>
              <a:t>lissin</a:t>
            </a:r>
            <a:r>
              <a:rPr lang="nl-NL" dirty="0"/>
              <a:t> </a:t>
            </a:r>
            <a:r>
              <a:rPr lang="nl-NL" dirty="0" err="1"/>
              <a:t>cullacerum</a:t>
            </a:r>
            <a:r>
              <a:rPr lang="nl-NL" dirty="0"/>
              <a:t>, cum </a:t>
            </a:r>
            <a:r>
              <a:rPr lang="nl-NL" dirty="0" err="1"/>
              <a:t>facepellabo</a:t>
            </a:r>
            <a:r>
              <a:rPr lang="nl-NL" dirty="0"/>
              <a:t>. Et </a:t>
            </a:r>
            <a:r>
              <a:rPr lang="nl-NL" dirty="0" err="1"/>
              <a:t>landam</a:t>
            </a:r>
            <a:r>
              <a:rPr lang="nl-NL" dirty="0"/>
              <a:t> </a:t>
            </a:r>
            <a:r>
              <a:rPr lang="nl-NL" dirty="0" err="1"/>
              <a:t>entionsenim</a:t>
            </a:r>
            <a:r>
              <a:rPr lang="nl-NL" dirty="0"/>
              <a:t> </a:t>
            </a:r>
            <a:r>
              <a:rPr lang="nl-NL" dirty="0" err="1"/>
              <a:t>eum</a:t>
            </a:r>
            <a:r>
              <a:rPr lang="nl-NL" dirty="0"/>
              <a:t> </a:t>
            </a:r>
            <a:r>
              <a:rPr lang="nl-NL" dirty="0" err="1"/>
              <a:t>unt</a:t>
            </a:r>
            <a:r>
              <a:rPr lang="nl-NL" dirty="0"/>
              <a:t> </a:t>
            </a:r>
            <a:r>
              <a:rPr lang="nl-NL" dirty="0" err="1"/>
              <a:t>quassequunt</a:t>
            </a:r>
            <a:r>
              <a:rPr lang="nl-NL" dirty="0"/>
              <a:t> </a:t>
            </a:r>
            <a:r>
              <a:rPr lang="nl-NL" dirty="0" err="1"/>
              <a:t>vid</a:t>
            </a:r>
            <a:r>
              <a:rPr lang="nl-NL" dirty="0"/>
              <a:t> ut </a:t>
            </a:r>
            <a:r>
              <a:rPr lang="nl-NL" dirty="0" err="1"/>
              <a:t>vellabor</a:t>
            </a:r>
            <a:r>
              <a:rPr lang="nl-NL" dirty="0"/>
              <a:t> </a:t>
            </a:r>
            <a:r>
              <a:rPr lang="nl-NL" dirty="0" err="1"/>
              <a:t>restiatur</a:t>
            </a:r>
            <a:r>
              <a:rPr lang="nl-NL" dirty="0"/>
              <a:t>? </a:t>
            </a:r>
            <a:r>
              <a:rPr lang="nl-NL" dirty="0" err="1"/>
              <a:t>Us</a:t>
            </a:r>
            <a:r>
              <a:rPr lang="nl-NL" dirty="0"/>
              <a:t>, sim que et </a:t>
            </a:r>
            <a:r>
              <a:rPr lang="nl-NL" dirty="0" err="1"/>
              <a:t>aut</a:t>
            </a:r>
            <a:r>
              <a:rPr lang="nl-NL" dirty="0"/>
              <a:t> et </a:t>
            </a:r>
            <a:r>
              <a:rPr lang="nl-NL" dirty="0" err="1"/>
              <a:t>alis</a:t>
            </a:r>
            <a:r>
              <a:rPr lang="nl-NL" dirty="0"/>
              <a:t> et</a:t>
            </a:r>
          </a:p>
        </p:txBody>
      </p:sp>
    </p:spTree>
    <p:extLst>
      <p:ext uri="{BB962C8B-B14F-4D97-AF65-F5344CB8AC3E}">
        <p14:creationId xmlns:p14="http://schemas.microsoft.com/office/powerpoint/2010/main" val="142189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L b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tekst, schermopname, grafische vormgeving, Graphics&#10;&#10;Automatisch gegenereerde beschrijving">
            <a:extLst>
              <a:ext uri="{FF2B5EF4-FFF2-40B4-BE49-F238E27FC236}">
                <a16:creationId xmlns:a16="http://schemas.microsoft.com/office/drawing/2014/main" id="{7D080868-80D0-B812-ACE1-B5F3255FB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60" y="5098572"/>
            <a:ext cx="12195320" cy="175942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1957C73-6685-8841-A1A8-4C42303426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09680" y="0"/>
            <a:ext cx="782320" cy="72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06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7D080868-80D0-B812-ACE1-B5F3255FB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657" y="5098572"/>
            <a:ext cx="12195313" cy="175942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1957C73-6685-8841-A1A8-4C42303426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09680" y="0"/>
            <a:ext cx="782320" cy="72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20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L tekst +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tekst, schermopname, grafische vormgeving, Graphics&#10;&#10;Automatisch gegenereerde beschrijving">
            <a:extLst>
              <a:ext uri="{FF2B5EF4-FFF2-40B4-BE49-F238E27FC236}">
                <a16:creationId xmlns:a16="http://schemas.microsoft.com/office/drawing/2014/main" id="{7D080868-80D0-B812-ACE1-B5F3255FB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60" y="5098572"/>
            <a:ext cx="12195320" cy="175942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1957C73-6685-8841-A1A8-4C42303426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09680" y="0"/>
            <a:ext cx="782320" cy="726857"/>
          </a:xfrm>
          <a:prstGeom prst="rect">
            <a:avLst/>
          </a:prstGeom>
        </p:spPr>
      </p:pic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61C31CB5-61ED-40B2-A9AB-F41157470B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4034" y="548732"/>
            <a:ext cx="10815646" cy="9953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Titel</a:t>
            </a:r>
          </a:p>
          <a:p>
            <a:pPr lvl="0"/>
            <a:endParaRPr lang="nl-BE" dirty="0"/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1156DF98-D198-92F8-AE99-6E3E0C74EC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035" y="1783760"/>
            <a:ext cx="5058620" cy="3203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Tekst</a:t>
            </a:r>
            <a:endParaRPr lang="nl-BE" dirty="0"/>
          </a:p>
        </p:txBody>
      </p:sp>
      <p:sp>
        <p:nvSpPr>
          <p:cNvPr id="14" name="Tijdelijke aanduiding voor tekst 11">
            <a:extLst>
              <a:ext uri="{FF2B5EF4-FFF2-40B4-BE49-F238E27FC236}">
                <a16:creationId xmlns:a16="http://schemas.microsoft.com/office/drawing/2014/main" id="{1C5A26B2-6B08-E9CF-1BA2-A789383503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2305" y="1783760"/>
            <a:ext cx="5501966" cy="3203875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accent2"/>
              </a:buClr>
              <a:buFont typeface="Courier New" panose="02070309020205020404" pitchFamily="49" charset="0"/>
              <a:buChar char="o"/>
              <a:defRPr sz="1800" b="0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nl-NL" dirty="0"/>
              <a:t>Niveau 1</a:t>
            </a:r>
          </a:p>
          <a:p>
            <a:pPr lvl="1"/>
            <a:r>
              <a:rPr lang="nl-NL" dirty="0"/>
              <a:t>Niveau 2</a:t>
            </a:r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07647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L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tekst, schermopname, grafische vormgeving, Graphics&#10;&#10;Automatisch gegenereerde beschrijving">
            <a:extLst>
              <a:ext uri="{FF2B5EF4-FFF2-40B4-BE49-F238E27FC236}">
                <a16:creationId xmlns:a16="http://schemas.microsoft.com/office/drawing/2014/main" id="{7D080868-80D0-B812-ACE1-B5F3255FB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60" y="5098572"/>
            <a:ext cx="12195320" cy="175942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1957C73-6685-8841-A1A8-4C42303426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09680" y="0"/>
            <a:ext cx="782320" cy="726857"/>
          </a:xfrm>
          <a:prstGeom prst="rect">
            <a:avLst/>
          </a:prstGeom>
        </p:spPr>
      </p:pic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61C31CB5-61ED-40B2-A9AB-F41157470B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4034" y="548732"/>
            <a:ext cx="10815646" cy="9953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Titel</a:t>
            </a:r>
          </a:p>
          <a:p>
            <a:pPr lvl="0"/>
            <a:endParaRPr lang="nl-BE" dirty="0"/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1156DF98-D198-92F8-AE99-6E3E0C74EC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034" y="1783760"/>
            <a:ext cx="10815645" cy="3203875"/>
          </a:xfrm>
          <a:prstGeom prst="rect">
            <a:avLst/>
          </a:prstGeom>
        </p:spPr>
        <p:txBody>
          <a:bodyPr numCol="2"/>
          <a:lstStyle>
            <a:lvl1pPr marL="0" indent="0">
              <a:buNone/>
              <a:defRPr sz="1800" b="0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Tekst in twee kolommen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43082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L tekst +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tekst, schermopname, grafische vormgeving, Graphics&#10;&#10;Automatisch gegenereerde beschrijving">
            <a:extLst>
              <a:ext uri="{FF2B5EF4-FFF2-40B4-BE49-F238E27FC236}">
                <a16:creationId xmlns:a16="http://schemas.microsoft.com/office/drawing/2014/main" id="{7D080868-80D0-B812-ACE1-B5F3255FB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60" y="5098572"/>
            <a:ext cx="12195320" cy="175942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1957C73-6685-8841-A1A8-4C42303426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09680" y="0"/>
            <a:ext cx="782320" cy="726857"/>
          </a:xfrm>
          <a:prstGeom prst="rect">
            <a:avLst/>
          </a:prstGeom>
        </p:spPr>
      </p:pic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61C31CB5-61ED-40B2-A9AB-F41157470B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4034" y="548732"/>
            <a:ext cx="10815646" cy="9953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Titel</a:t>
            </a:r>
          </a:p>
          <a:p>
            <a:pPr lvl="0"/>
            <a:endParaRPr lang="nl-BE" dirty="0"/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1156DF98-D198-92F8-AE99-6E3E0C74EC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035" y="1783760"/>
            <a:ext cx="5501966" cy="3203875"/>
          </a:xfrm>
          <a:prstGeom prst="rect">
            <a:avLst/>
          </a:prstGeom>
        </p:spPr>
        <p:txBody>
          <a:bodyPr numCol="1"/>
          <a:lstStyle>
            <a:lvl1pPr marL="0" indent="0">
              <a:buNone/>
              <a:defRPr sz="1800" b="0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Tekst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87558FE-D156-B6D5-41BC-14A537E77B2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70625" y="1783760"/>
            <a:ext cx="5138738" cy="32041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96807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L tekst + tekstk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tekst, schermopname, grafische vormgeving, Graphics&#10;&#10;Automatisch gegenereerde beschrijving">
            <a:extLst>
              <a:ext uri="{FF2B5EF4-FFF2-40B4-BE49-F238E27FC236}">
                <a16:creationId xmlns:a16="http://schemas.microsoft.com/office/drawing/2014/main" id="{7D080868-80D0-B812-ACE1-B5F3255FB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60" y="5098572"/>
            <a:ext cx="12195320" cy="175942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1957C73-6685-8841-A1A8-4C42303426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09680" y="0"/>
            <a:ext cx="782320" cy="726857"/>
          </a:xfrm>
          <a:prstGeom prst="rect">
            <a:avLst/>
          </a:prstGeom>
        </p:spPr>
      </p:pic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61C31CB5-61ED-40B2-A9AB-F41157470B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4034" y="548732"/>
            <a:ext cx="10815646" cy="9953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Titel</a:t>
            </a:r>
          </a:p>
          <a:p>
            <a:pPr lvl="0"/>
            <a:endParaRPr lang="nl-BE" dirty="0"/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1156DF98-D198-92F8-AE99-6E3E0C74EC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035" y="1783760"/>
            <a:ext cx="5501966" cy="3203875"/>
          </a:xfrm>
          <a:prstGeom prst="rect">
            <a:avLst/>
          </a:prstGeom>
        </p:spPr>
        <p:txBody>
          <a:bodyPr numCol="1"/>
          <a:lstStyle>
            <a:lvl1pPr marL="0" indent="0">
              <a:buNone/>
              <a:defRPr sz="1800" b="0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Tekst</a:t>
            </a:r>
            <a:endParaRPr lang="nl-BE" dirty="0"/>
          </a:p>
        </p:txBody>
      </p:sp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AB6A7825-FFC3-757F-2CFB-10F56F980235}"/>
              </a:ext>
            </a:extLst>
          </p:cNvPr>
          <p:cNvSpPr/>
          <p:nvPr userDrawn="1"/>
        </p:nvSpPr>
        <p:spPr>
          <a:xfrm>
            <a:off x="6365173" y="1783759"/>
            <a:ext cx="5039097" cy="3203875"/>
          </a:xfrm>
          <a:prstGeom prst="roundRect">
            <a:avLst>
              <a:gd name="adj" fmla="val 777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jdelijke aanduiding voor tekst 11">
            <a:extLst>
              <a:ext uri="{FF2B5EF4-FFF2-40B4-BE49-F238E27FC236}">
                <a16:creationId xmlns:a16="http://schemas.microsoft.com/office/drawing/2014/main" id="{B7A79084-9AE5-314C-691C-D7E96F434B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02949" y="2021268"/>
            <a:ext cx="4583607" cy="2716988"/>
          </a:xfrm>
          <a:prstGeom prst="rect">
            <a:avLst/>
          </a:prstGeom>
        </p:spPr>
        <p:txBody>
          <a:bodyPr numCol="1"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Tekst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77715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52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62" r:id="rId6"/>
    <p:sldLayoutId id="2147483661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5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4C7541B-3356-E750-633B-B91DCFE208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PMA granulaat als een hoogwaardige bouwstof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8044F1-3D9D-8520-BE93-B8CE67B8DC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Nick Brouwer – Directeur Ooms Producten </a:t>
            </a:r>
          </a:p>
        </p:txBody>
      </p:sp>
      <p:pic>
        <p:nvPicPr>
          <p:cNvPr id="4" name="Afbeelding 2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47625C5C-20C5-A560-1250-953E8C93C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8" y="3178276"/>
            <a:ext cx="3262312" cy="7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82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69AE3-0854-2DFF-CA1C-4404854FA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A54BB1C-F61C-4FB3-2601-3FBE32AB1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Renovatie runway 18R-36L (Polderbaan)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AD13A85-617C-A878-B675-455BF2BACC33}"/>
              </a:ext>
            </a:extLst>
          </p:cNvPr>
          <p:cNvSpPr txBox="1">
            <a:spLocks/>
          </p:cNvSpPr>
          <p:nvPr/>
        </p:nvSpPr>
        <p:spPr>
          <a:xfrm>
            <a:off x="746433" y="1936160"/>
            <a:ext cx="14207817" cy="3203875"/>
          </a:xfrm>
          <a:prstGeom prst="rect">
            <a:avLst/>
          </a:prstGeom>
        </p:spPr>
        <p:txBody>
          <a:bodyPr numCol="2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nl-NL" sz="2000" dirty="0"/>
            </a:br>
            <a:endParaRPr lang="nl-NL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18B170F-C5CC-4086-8F14-1EF10DC8643F}"/>
              </a:ext>
            </a:extLst>
          </p:cNvPr>
          <p:cNvSpPr txBox="1">
            <a:spLocks/>
          </p:cNvSpPr>
          <p:nvPr/>
        </p:nvSpPr>
        <p:spPr>
          <a:xfrm>
            <a:off x="594033" y="1450385"/>
            <a:ext cx="14207817" cy="3203875"/>
          </a:xfrm>
          <a:prstGeom prst="rect">
            <a:avLst/>
          </a:prstGeom>
        </p:spPr>
        <p:txBody>
          <a:bodyPr numCol="2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nl-NL" sz="2600" dirty="0"/>
            </a:br>
            <a:endParaRPr lang="nl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1A0AFF1-C597-8E18-C9DA-F9A4625056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034" y="1783760"/>
            <a:ext cx="14615206" cy="3203875"/>
          </a:xfrm>
        </p:spPr>
        <p:txBody>
          <a:bodyPr/>
          <a:lstStyle/>
          <a:p>
            <a:r>
              <a:rPr lang="en-GB" sz="2000" dirty="0"/>
              <a:t>- </a:t>
            </a:r>
            <a:r>
              <a:rPr lang="en-GB" sz="2000" dirty="0" err="1"/>
              <a:t>Ontwikkeltraject</a:t>
            </a:r>
            <a:r>
              <a:rPr lang="en-GB" sz="2000" dirty="0"/>
              <a:t> </a:t>
            </a:r>
            <a:r>
              <a:rPr lang="en-GB" sz="2000" dirty="0" err="1"/>
              <a:t>opgestart</a:t>
            </a:r>
            <a:r>
              <a:rPr lang="en-GB" sz="2000" dirty="0"/>
              <a:t> door BituNed en </a:t>
            </a:r>
            <a:r>
              <a:rPr lang="en-GB" sz="2000" dirty="0" err="1"/>
              <a:t>Heijmans</a:t>
            </a:r>
            <a:endParaRPr lang="en-GB" sz="2000" dirty="0"/>
          </a:p>
          <a:p>
            <a:r>
              <a:rPr lang="en-GB" sz="2000" dirty="0"/>
              <a:t>- </a:t>
            </a:r>
            <a:r>
              <a:rPr lang="en-GB" sz="2000" dirty="0" err="1"/>
              <a:t>Selectief</a:t>
            </a:r>
            <a:r>
              <a:rPr lang="en-GB" sz="2000" dirty="0"/>
              <a:t> </a:t>
            </a:r>
            <a:r>
              <a:rPr lang="en-GB" sz="2000" dirty="0" err="1"/>
              <a:t>frezen</a:t>
            </a:r>
            <a:r>
              <a:rPr lang="en-GB" sz="2000" dirty="0"/>
              <a:t> van </a:t>
            </a:r>
            <a:r>
              <a:rPr lang="en-GB" sz="2000" dirty="0" err="1"/>
              <a:t>bestaande</a:t>
            </a:r>
            <a:r>
              <a:rPr lang="en-GB" sz="2000" dirty="0"/>
              <a:t> </a:t>
            </a:r>
            <a:r>
              <a:rPr lang="en-GB" sz="2000" dirty="0" err="1"/>
              <a:t>asfaltlagen</a:t>
            </a:r>
            <a:r>
              <a:rPr lang="en-GB" sz="2000" dirty="0"/>
              <a:t> – 130.000-ton PR </a:t>
            </a:r>
          </a:p>
          <a:p>
            <a:r>
              <a:rPr lang="en-GB" sz="2000" dirty="0"/>
              <a:t>- </a:t>
            </a:r>
            <a:r>
              <a:rPr lang="en-GB" sz="2000" dirty="0" err="1"/>
              <a:t>Nieuw</a:t>
            </a:r>
            <a:r>
              <a:rPr lang="en-GB" sz="2000" dirty="0"/>
              <a:t> </a:t>
            </a:r>
            <a:r>
              <a:rPr lang="en-GB" sz="2000" dirty="0" err="1"/>
              <a:t>asfaltmengsel</a:t>
            </a:r>
            <a:r>
              <a:rPr lang="en-GB" sz="2000" dirty="0"/>
              <a:t> voor open en </a:t>
            </a:r>
            <a:r>
              <a:rPr lang="en-GB" sz="2000" dirty="0" err="1"/>
              <a:t>dicht</a:t>
            </a:r>
            <a:r>
              <a:rPr lang="en-GB" sz="2000" dirty="0"/>
              <a:t> PMA met 60% PR, </a:t>
            </a:r>
            <a:r>
              <a:rPr lang="en-GB" sz="2000" dirty="0" err="1"/>
              <a:t>geproduceerd</a:t>
            </a:r>
            <a:r>
              <a:rPr lang="en-GB" sz="2000" dirty="0"/>
              <a:t> door AsfaltNu:</a:t>
            </a:r>
          </a:p>
          <a:p>
            <a:pPr marL="1028700" lvl="1" indent="-342900">
              <a:buFontTx/>
              <a:buChar char="-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Sealoflex SFB 5-90 LT (Low Temperature)</a:t>
            </a:r>
          </a:p>
          <a:p>
            <a:pPr marL="1028700" lvl="1" indent="-342900">
              <a:buFontTx/>
              <a:buChar char="-"/>
            </a:pP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Rejuvanator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-228600"/>
            <a:r>
              <a:rPr lang="en-US" sz="2000" dirty="0"/>
              <a:t>- </a:t>
            </a:r>
            <a:r>
              <a:rPr lang="en-US" sz="2000" dirty="0" err="1"/>
              <a:t>Nieuw</a:t>
            </a:r>
            <a:r>
              <a:rPr lang="en-US" sz="2000" dirty="0"/>
              <a:t> </a:t>
            </a:r>
            <a:r>
              <a:rPr lang="en-US" sz="2000" dirty="0" err="1"/>
              <a:t>ontwikkelde</a:t>
            </a:r>
            <a:r>
              <a:rPr lang="en-US" sz="2000" dirty="0"/>
              <a:t> </a:t>
            </a:r>
            <a:r>
              <a:rPr lang="en-US" sz="2000" dirty="0" err="1"/>
              <a:t>dunne</a:t>
            </a:r>
            <a:r>
              <a:rPr lang="en-US" sz="2000" dirty="0"/>
              <a:t>, </a:t>
            </a:r>
            <a:r>
              <a:rPr lang="en-US" sz="2000" dirty="0" err="1"/>
              <a:t>poreuze</a:t>
            </a:r>
            <a:r>
              <a:rPr lang="en-US" sz="2000" dirty="0"/>
              <a:t> </a:t>
            </a:r>
            <a:r>
              <a:rPr lang="en-US" sz="2000" dirty="0" err="1"/>
              <a:t>stroefheidslaag</a:t>
            </a:r>
            <a:r>
              <a:rPr lang="en-US" sz="2000" dirty="0"/>
              <a:t> (geen PR) </a:t>
            </a:r>
          </a:p>
          <a:p>
            <a:r>
              <a:rPr lang="en-US" sz="2000" dirty="0"/>
              <a:t>- Mei 2021 opening runway</a:t>
            </a:r>
          </a:p>
          <a:p>
            <a:endParaRPr lang="nl-NL" dirty="0"/>
          </a:p>
        </p:txBody>
      </p:sp>
      <p:pic>
        <p:nvPicPr>
          <p:cNvPr id="1026" name="Picture 2" descr="Polderbaan Op Schiphol Tijdelijk Buiten Gebruik InsideFlyer | vlr.eng.br">
            <a:extLst>
              <a:ext uri="{FF2B5EF4-FFF2-40B4-BE49-F238E27FC236}">
                <a16:creationId xmlns:a16="http://schemas.microsoft.com/office/drawing/2014/main" id="{D7AD1AD6-FB94-C1FB-2117-F256A4B3B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191" y="1919182"/>
            <a:ext cx="4204544" cy="273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727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D8560-B287-6A8C-17F3-38684B7A3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F2A541D-522C-49C1-F92C-CCD5392779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Vergelijk eigenschappen PMA met en zonder 60% PR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2F255D2-2D54-41C8-846A-38281C8BE42A}"/>
              </a:ext>
            </a:extLst>
          </p:cNvPr>
          <p:cNvSpPr txBox="1">
            <a:spLocks/>
          </p:cNvSpPr>
          <p:nvPr/>
        </p:nvSpPr>
        <p:spPr>
          <a:xfrm>
            <a:off x="678067" y="1215482"/>
            <a:ext cx="14207817" cy="3203875"/>
          </a:xfrm>
          <a:prstGeom prst="rect">
            <a:avLst/>
          </a:prstGeom>
        </p:spPr>
        <p:txBody>
          <a:bodyPr numCol="2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44B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444B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E6F47CD-D5DB-0E69-EDE7-0B05F0E14B25}"/>
              </a:ext>
            </a:extLst>
          </p:cNvPr>
          <p:cNvSpPr txBox="1">
            <a:spLocks/>
          </p:cNvSpPr>
          <p:nvPr/>
        </p:nvSpPr>
        <p:spPr>
          <a:xfrm>
            <a:off x="594033" y="1450385"/>
            <a:ext cx="14207817" cy="3203875"/>
          </a:xfrm>
          <a:prstGeom prst="rect">
            <a:avLst/>
          </a:prstGeom>
        </p:spPr>
        <p:txBody>
          <a:bodyPr numCol="2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nl-NL" sz="2600" b="0" i="0" u="none" strike="noStrike" kern="1200" cap="none" spc="0" normalizeH="0" baseline="0" noProof="0" dirty="0">
                <a:ln>
                  <a:noFill/>
                </a:ln>
                <a:solidFill>
                  <a:srgbClr val="444B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444B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Tijdelijke aanduiding voor inhoud 6">
            <a:extLst>
              <a:ext uri="{FF2B5EF4-FFF2-40B4-BE49-F238E27FC236}">
                <a16:creationId xmlns:a16="http://schemas.microsoft.com/office/drawing/2014/main" id="{710B412D-9875-5FCA-3C11-B3FF60ADD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3" y="1544095"/>
            <a:ext cx="10931305" cy="2024743"/>
          </a:xfrm>
          <a:prstGeom prst="rect">
            <a:avLst/>
          </a:prstGeom>
        </p:spPr>
      </p:pic>
      <p:pic>
        <p:nvPicPr>
          <p:cNvPr id="6" name="Afbeelding 7">
            <a:extLst>
              <a:ext uri="{FF2B5EF4-FFF2-40B4-BE49-F238E27FC236}">
                <a16:creationId xmlns:a16="http://schemas.microsoft.com/office/drawing/2014/main" id="{0A4BFAA2-EA7A-78FE-49D9-B7C680736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" y="3531171"/>
            <a:ext cx="10931299" cy="202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99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A854C-AB3B-2D64-86E5-F7B9D4C8E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929FC78-930A-F780-5601-0BE6E0FE4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Kwaliteitscontrole PMB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2EB1D7F-08D0-8525-E812-0DC50B79B788}"/>
              </a:ext>
            </a:extLst>
          </p:cNvPr>
          <p:cNvSpPr txBox="1">
            <a:spLocks/>
          </p:cNvSpPr>
          <p:nvPr/>
        </p:nvSpPr>
        <p:spPr>
          <a:xfrm>
            <a:off x="678067" y="1215482"/>
            <a:ext cx="14207817" cy="3203875"/>
          </a:xfrm>
          <a:prstGeom prst="rect">
            <a:avLst/>
          </a:prstGeom>
        </p:spPr>
        <p:txBody>
          <a:bodyPr numCol="2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44B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444B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65F6BFD-3A20-F07D-AD68-70321A6D1264}"/>
              </a:ext>
            </a:extLst>
          </p:cNvPr>
          <p:cNvSpPr txBox="1">
            <a:spLocks/>
          </p:cNvSpPr>
          <p:nvPr/>
        </p:nvSpPr>
        <p:spPr>
          <a:xfrm>
            <a:off x="594033" y="1450385"/>
            <a:ext cx="14207817" cy="3203875"/>
          </a:xfrm>
          <a:prstGeom prst="rect">
            <a:avLst/>
          </a:prstGeom>
        </p:spPr>
        <p:txBody>
          <a:bodyPr numCol="2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nl-NL" sz="2600" b="0" i="0" u="none" strike="noStrike" kern="1200" cap="none" spc="0" normalizeH="0" baseline="0" noProof="0" dirty="0">
                <a:ln>
                  <a:noFill/>
                </a:ln>
                <a:solidFill>
                  <a:srgbClr val="444B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444B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A55BD6-02EF-3690-E558-169FB2B7DD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8067" y="1460404"/>
            <a:ext cx="14892370" cy="3203875"/>
          </a:xfrm>
        </p:spPr>
        <p:txBody>
          <a:bodyPr/>
          <a:lstStyle/>
          <a:p>
            <a:r>
              <a:rPr lang="nl-NL" dirty="0"/>
              <a:t>- PMB was geproduceerd met een vooraf geselecteerde PEN bitumen</a:t>
            </a:r>
          </a:p>
          <a:p>
            <a:r>
              <a:rPr lang="nl-NL" dirty="0"/>
              <a:t>- Bindmiddel is geproduceerd volgens uitgebreidere eisen dan de   Europese Norm. Keuringsresultaten werden voor levering gedeeld met klant</a:t>
            </a:r>
          </a:p>
          <a:p>
            <a:r>
              <a:rPr lang="nl-NL" dirty="0"/>
              <a:t>- Getest op functionele eigenschappen voor scheur- en spoorvorming op basis van eisen vanuit de aannemer:</a:t>
            </a:r>
          </a:p>
          <a:p>
            <a:pPr lvl="1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 ductility energy E</a:t>
            </a:r>
            <a:r>
              <a:rPr lang="en-US" sz="18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0.20-0.40m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5 °C</a:t>
            </a:r>
          </a:p>
          <a:p>
            <a:pPr lvl="1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MSCR J</a:t>
            </a:r>
            <a:r>
              <a:rPr lang="en-US" sz="18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nr,3.5 kPa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R%</a:t>
            </a:r>
            <a:r>
              <a:rPr lang="en-US" sz="18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kPa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60 °C</a:t>
            </a:r>
          </a:p>
          <a:p>
            <a:pPr lvl="1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687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EB004-3C09-AD51-211B-91499EE8A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F3E44DE-A337-AF40-04DD-1FBEEF92BF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Force Ductility Energy by 5°C en MSCR bij 60°C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647C443-7C4A-3CD4-FA60-16714BA746FA}"/>
              </a:ext>
            </a:extLst>
          </p:cNvPr>
          <p:cNvSpPr txBox="1">
            <a:spLocks/>
          </p:cNvSpPr>
          <p:nvPr/>
        </p:nvSpPr>
        <p:spPr>
          <a:xfrm>
            <a:off x="678067" y="1215482"/>
            <a:ext cx="14207817" cy="3203875"/>
          </a:xfrm>
          <a:prstGeom prst="rect">
            <a:avLst/>
          </a:prstGeom>
        </p:spPr>
        <p:txBody>
          <a:bodyPr numCol="2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44B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444B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E3642D5-1626-D8DA-7092-430F74F52C66}"/>
              </a:ext>
            </a:extLst>
          </p:cNvPr>
          <p:cNvSpPr txBox="1">
            <a:spLocks/>
          </p:cNvSpPr>
          <p:nvPr/>
        </p:nvSpPr>
        <p:spPr>
          <a:xfrm>
            <a:off x="594033" y="1164635"/>
            <a:ext cx="14207817" cy="3203875"/>
          </a:xfrm>
          <a:prstGeom prst="rect">
            <a:avLst/>
          </a:prstGeom>
        </p:spPr>
        <p:txBody>
          <a:bodyPr numCol="2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444B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Tijdelijke aanduiding voor inhoud 3">
            <a:extLst>
              <a:ext uri="{FF2B5EF4-FFF2-40B4-BE49-F238E27FC236}">
                <a16:creationId xmlns:a16="http://schemas.microsoft.com/office/drawing/2014/main" id="{419BC7DB-E8F5-718A-387E-6CFC877B8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81" y="1544095"/>
            <a:ext cx="5400000" cy="3242283"/>
          </a:xfrm>
          <a:prstGeom prst="rect">
            <a:avLst/>
          </a:prstGeom>
        </p:spPr>
      </p:pic>
      <p:pic>
        <p:nvPicPr>
          <p:cNvPr id="6" name="Afbeelding 4">
            <a:extLst>
              <a:ext uri="{FF2B5EF4-FFF2-40B4-BE49-F238E27FC236}">
                <a16:creationId xmlns:a16="http://schemas.microsoft.com/office/drawing/2014/main" id="{37F013FC-0B56-9B18-101B-362EEE38C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127" y="1544096"/>
            <a:ext cx="5400000" cy="324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98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671AA-3C1F-2660-997B-9BB1D89B3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EEFF4A1-5D46-682D-83D0-3627E0C408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Conclusies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8C16549-1238-8574-ED6F-20B51B9FD14C}"/>
              </a:ext>
            </a:extLst>
          </p:cNvPr>
          <p:cNvSpPr txBox="1">
            <a:spLocks/>
          </p:cNvSpPr>
          <p:nvPr/>
        </p:nvSpPr>
        <p:spPr>
          <a:xfrm>
            <a:off x="678067" y="1215482"/>
            <a:ext cx="14207817" cy="3203875"/>
          </a:xfrm>
          <a:prstGeom prst="rect">
            <a:avLst/>
          </a:prstGeom>
        </p:spPr>
        <p:txBody>
          <a:bodyPr numCol="2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44B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444B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8C868A3-1D16-66AE-0EDA-335D539F81A4}"/>
              </a:ext>
            </a:extLst>
          </p:cNvPr>
          <p:cNvSpPr txBox="1">
            <a:spLocks/>
          </p:cNvSpPr>
          <p:nvPr/>
        </p:nvSpPr>
        <p:spPr>
          <a:xfrm>
            <a:off x="594033" y="1450385"/>
            <a:ext cx="14207817" cy="3203875"/>
          </a:xfrm>
          <a:prstGeom prst="rect">
            <a:avLst/>
          </a:prstGeom>
        </p:spPr>
        <p:txBody>
          <a:bodyPr numCol="2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nl-NL" sz="2600" b="0" i="0" u="none" strike="noStrike" kern="1200" cap="none" spc="0" normalizeH="0" baseline="0" noProof="0" dirty="0">
                <a:ln>
                  <a:noFill/>
                </a:ln>
                <a:solidFill>
                  <a:srgbClr val="444B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444B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4B020DD-9B26-677A-31CD-014DC64F5A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8067" y="1460404"/>
            <a:ext cx="14892370" cy="3860606"/>
          </a:xfrm>
        </p:spPr>
        <p:txBody>
          <a:bodyPr/>
          <a:lstStyle/>
          <a:p>
            <a:r>
              <a:rPr lang="nl-NL" sz="2000" dirty="0"/>
              <a:t>- Polymeer gemodificeerd asfalt kan probleemloos (horizontaal) hergebruikt worden, en is daarmee volledig circulair. </a:t>
            </a:r>
          </a:p>
          <a:p>
            <a:r>
              <a:rPr lang="nl-NL" sz="2000" dirty="0"/>
              <a:t>- Voorbehandeling asfaltgranulaat in specifieke gevallen noodzakelijk in combinatie met verjongingsmiddel</a:t>
            </a:r>
          </a:p>
          <a:p>
            <a:r>
              <a:rPr lang="nl-NL" dirty="0"/>
              <a:t>-</a:t>
            </a:r>
            <a:r>
              <a:rPr lang="nl-NL" sz="2000" dirty="0"/>
              <a:t> Een PMA met oud PMA granulaat toont betere stijfheids-eigenschappen in vergelijk met 100% nieuw PMA</a:t>
            </a:r>
          </a:p>
          <a:p>
            <a:r>
              <a:rPr lang="nl-NL" sz="2000" dirty="0"/>
              <a:t>- PMA granulaat bevat nog actieve polymeren, upgrade met nieuwe PMB is mogelijk </a:t>
            </a:r>
          </a:p>
          <a:p>
            <a:r>
              <a:rPr lang="nl-NL" sz="2000" dirty="0"/>
              <a:t>- PMA met oud PMA granulaat is ook geschikt voor zwaarbelaste verhardingen zoals start-en landingsbanen op vliegvelden</a:t>
            </a:r>
          </a:p>
          <a:p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046546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9E128-BEA7-7BB1-DB80-F42100EFD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479162A-EC09-56AD-2CA4-3C0C073A67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Dank voor uw aandacht, zijn er nog vragen?  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2C2E041-8D91-D0A4-0D1A-B2A4541A460A}"/>
              </a:ext>
            </a:extLst>
          </p:cNvPr>
          <p:cNvSpPr txBox="1">
            <a:spLocks/>
          </p:cNvSpPr>
          <p:nvPr/>
        </p:nvSpPr>
        <p:spPr>
          <a:xfrm>
            <a:off x="678067" y="1215482"/>
            <a:ext cx="14207817" cy="3203875"/>
          </a:xfrm>
          <a:prstGeom prst="rect">
            <a:avLst/>
          </a:prstGeom>
        </p:spPr>
        <p:txBody>
          <a:bodyPr numCol="2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44B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444B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83A0F95-B420-13CE-78F2-35D6F15B4B16}"/>
              </a:ext>
            </a:extLst>
          </p:cNvPr>
          <p:cNvSpPr txBox="1">
            <a:spLocks/>
          </p:cNvSpPr>
          <p:nvPr/>
        </p:nvSpPr>
        <p:spPr>
          <a:xfrm>
            <a:off x="594033" y="1450385"/>
            <a:ext cx="14207817" cy="3203875"/>
          </a:xfrm>
          <a:prstGeom prst="rect">
            <a:avLst/>
          </a:prstGeom>
        </p:spPr>
        <p:txBody>
          <a:bodyPr numCol="2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nl-NL" sz="2600" b="0" i="0" u="none" strike="noStrike" kern="1200" cap="none" spc="0" normalizeH="0" baseline="0" noProof="0" dirty="0">
                <a:ln>
                  <a:noFill/>
                </a:ln>
                <a:solidFill>
                  <a:srgbClr val="444B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444B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294B45F-4D3A-EA0F-9C91-F7B5091B6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95" y="1490035"/>
            <a:ext cx="3443701" cy="344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776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A160B18-8FF8-EF02-129C-1A7F7E571D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‘’Ooms Producten - specialist in bindmiddelen en asfalt’’ </a:t>
            </a:r>
          </a:p>
        </p:txBody>
      </p:sp>
      <p:pic>
        <p:nvPicPr>
          <p:cNvPr id="4" name="Tijdelijke aanduiding voor inhoud 4" descr="Afbeelding met buiten, lucht, berg, natuur&#10;&#10;Automatisch gegenereerde beschrijving">
            <a:extLst>
              <a:ext uri="{FF2B5EF4-FFF2-40B4-BE49-F238E27FC236}">
                <a16:creationId xmlns:a16="http://schemas.microsoft.com/office/drawing/2014/main" id="{03CD0814-0F06-70C4-1F09-D6A000C05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4" y="1270378"/>
            <a:ext cx="5266222" cy="3948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Afbeelding 1">
            <a:extLst>
              <a:ext uri="{FF2B5EF4-FFF2-40B4-BE49-F238E27FC236}">
                <a16:creationId xmlns:a16="http://schemas.microsoft.com/office/drawing/2014/main" id="{D5A0C22A-9E6B-C353-F871-30F56242A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514" y="1250748"/>
            <a:ext cx="5553789" cy="3968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FD2BDB8-9619-AE89-A318-B6CEA26766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8554084"/>
              </p:ext>
            </p:extLst>
          </p:nvPr>
        </p:nvGraphicFramePr>
        <p:xfrm>
          <a:off x="4479913" y="1250748"/>
          <a:ext cx="3043888" cy="1098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5346330" imgH="1930150" progId="Acrobat.Document.DC">
                  <p:embed/>
                </p:oleObj>
              </mc:Choice>
              <mc:Fallback>
                <p:oleObj name="Acrobat Document" r:id="rId5" imgW="5346330" imgH="193015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79913" y="1250748"/>
                        <a:ext cx="3043888" cy="1098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A blue and white rectangular sign&#10;&#10;Description automatically generated">
            <a:extLst>
              <a:ext uri="{FF2B5EF4-FFF2-40B4-BE49-F238E27FC236}">
                <a16:creationId xmlns:a16="http://schemas.microsoft.com/office/drawing/2014/main" id="{0FF5D3DD-D78A-2D37-2DF6-C165755BA0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9317" y="4682489"/>
            <a:ext cx="3793366" cy="7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05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FBCF5-D113-F2F6-BDC6-3AF065320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36BFF9C-5E2A-40D0-E962-92B1349C26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Hergebruik van asfalt als standaard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2C07F-F45C-15A3-BBA7-90283E1CC5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033" y="1450385"/>
            <a:ext cx="14207817" cy="3203875"/>
          </a:xfrm>
        </p:spPr>
        <p:txBody>
          <a:bodyPr/>
          <a:lstStyle/>
          <a:p>
            <a:r>
              <a:rPr lang="nl-NL" sz="2400" b="1" dirty="0"/>
              <a:t>Sinds begin jaren 90 de norm in Nederland </a:t>
            </a:r>
          </a:p>
          <a:p>
            <a:r>
              <a:rPr lang="nl-NL" sz="2000" dirty="0"/>
              <a:t>- Maximaal 60-70% PR in onder- en tussenlagen (AC base)</a:t>
            </a:r>
          </a:p>
          <a:p>
            <a:r>
              <a:rPr lang="nl-NL" sz="2000" dirty="0"/>
              <a:t>- Maximaal 30% PR in deklagen (officieel), tot 65% mogelijk!</a:t>
            </a:r>
          </a:p>
          <a:p>
            <a:r>
              <a:rPr lang="nl-NL" sz="2000" dirty="0"/>
              <a:t>- Oud polymeer gemodificeerd asfalt is goed recyclebaar</a:t>
            </a:r>
          </a:p>
          <a:p>
            <a:r>
              <a:rPr lang="nl-NL" sz="2000" dirty="0"/>
              <a:t>- Alleen teerhoudend asfalt moet gereinigd worden</a:t>
            </a:r>
            <a:br>
              <a:rPr lang="nl-NL" sz="2000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9936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0BB6E-E500-F798-ED81-C8C04DB0A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A4BF263-9CF9-F548-D549-D068BFE905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Asfaltfabriek met paralleltrommel voor hoog PR gehalte </a:t>
            </a:r>
          </a:p>
        </p:txBody>
      </p:sp>
      <p:pic>
        <p:nvPicPr>
          <p:cNvPr id="6" name="Tijdelijke aanduiding voor inhoud 3">
            <a:extLst>
              <a:ext uri="{FF2B5EF4-FFF2-40B4-BE49-F238E27FC236}">
                <a16:creationId xmlns:a16="http://schemas.microsoft.com/office/drawing/2014/main" id="{47D499D8-081B-F543-BBA4-4F8A86AAE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34" y="1000126"/>
            <a:ext cx="7472471" cy="4457700"/>
          </a:xfrm>
          <a:prstGeom prst="rect">
            <a:avLst/>
          </a:prstGeom>
        </p:spPr>
      </p:pic>
      <p:pic>
        <p:nvPicPr>
          <p:cNvPr id="1026" name="Picture 2" descr="ABP 240 – 320 – 400 HRT | Ammann">
            <a:extLst>
              <a:ext uri="{FF2B5EF4-FFF2-40B4-BE49-F238E27FC236}">
                <a16:creationId xmlns:a16="http://schemas.microsoft.com/office/drawing/2014/main" id="{0C945EBD-C6F8-7A50-BC22-15221BC37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201" y="1838326"/>
            <a:ext cx="4166799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189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E779F-3173-7547-20F8-6EC57BB6A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6479A66-AF3C-6752-8895-77D75D7B87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Hoge kwaliteit asfalt met PR - kritische succesfactoren?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515005-A412-9EA7-2CD8-78F68A3CAE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033" y="1783760"/>
            <a:ext cx="14207817" cy="3203875"/>
          </a:xfrm>
        </p:spPr>
        <p:txBody>
          <a:bodyPr/>
          <a:lstStyle/>
          <a:p>
            <a:br>
              <a:rPr lang="nl-NL" sz="2000" dirty="0"/>
            </a:br>
            <a:endParaRPr lang="nl-NL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EBF9B92-8219-14FA-763A-5EF48B4BA054}"/>
              </a:ext>
            </a:extLst>
          </p:cNvPr>
          <p:cNvSpPr txBox="1">
            <a:spLocks/>
          </p:cNvSpPr>
          <p:nvPr/>
        </p:nvSpPr>
        <p:spPr>
          <a:xfrm>
            <a:off x="746433" y="1936160"/>
            <a:ext cx="14207817" cy="3203875"/>
          </a:xfrm>
          <a:prstGeom prst="rect">
            <a:avLst/>
          </a:prstGeom>
        </p:spPr>
        <p:txBody>
          <a:bodyPr numCol="2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nl-NL" sz="2000" dirty="0"/>
            </a:br>
            <a:endParaRPr lang="nl-NL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7C08541-8BE0-6688-DEF1-7D5E3C640677}"/>
              </a:ext>
            </a:extLst>
          </p:cNvPr>
          <p:cNvSpPr txBox="1">
            <a:spLocks/>
          </p:cNvSpPr>
          <p:nvPr/>
        </p:nvSpPr>
        <p:spPr>
          <a:xfrm>
            <a:off x="594033" y="1450385"/>
            <a:ext cx="14207817" cy="3203875"/>
          </a:xfrm>
          <a:prstGeom prst="rect">
            <a:avLst/>
          </a:prstGeom>
        </p:spPr>
        <p:txBody>
          <a:bodyPr numCol="2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/>
              <a:t>- Gradering en bitumengehalte </a:t>
            </a:r>
          </a:p>
          <a:p>
            <a:r>
              <a:rPr lang="nl-NL" sz="2000" dirty="0"/>
              <a:t>- Mate van vervuiling asfaltgranulaat</a:t>
            </a:r>
          </a:p>
          <a:p>
            <a:r>
              <a:rPr lang="nl-NL" sz="2000" dirty="0"/>
              <a:t>- Steensoort (stroefheid) </a:t>
            </a:r>
          </a:p>
          <a:p>
            <a:r>
              <a:rPr lang="nl-NL" sz="2000" dirty="0"/>
              <a:t>- Voorbewerking asfaltgranulaat </a:t>
            </a:r>
          </a:p>
          <a:p>
            <a:r>
              <a:rPr lang="nl-NL" sz="2000" dirty="0"/>
              <a:t>- Toevoeging nieuwe grondstoffen:  </a:t>
            </a:r>
          </a:p>
          <a:p>
            <a:pPr marL="1028700" lvl="1" indent="-342900"/>
            <a:r>
              <a:rPr lang="nl-N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(polymeer gemodificeerde) bitumen</a:t>
            </a:r>
          </a:p>
          <a:p>
            <a:pPr marL="1028700" lvl="1" indent="-342900"/>
            <a:r>
              <a:rPr lang="nl-N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(secundaire) steenslag </a:t>
            </a:r>
          </a:p>
          <a:p>
            <a:pPr marL="1028700" lvl="1" indent="-342900"/>
            <a:r>
              <a:rPr lang="nl-N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Verjongingsmiddelen </a:t>
            </a:r>
            <a:br>
              <a:rPr lang="nl-NL" sz="2600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3069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FC42E-2895-278F-B653-8A61C93C0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1B157D9-B9B1-3C57-9E8D-B80473A4AC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Hergebruik van polymeer gemodificeerd asfalt (PMA)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B7DA1-B9DC-15EA-B76D-128C893866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033" y="1783760"/>
            <a:ext cx="14207817" cy="3203875"/>
          </a:xfrm>
        </p:spPr>
        <p:txBody>
          <a:bodyPr/>
          <a:lstStyle/>
          <a:p>
            <a:br>
              <a:rPr lang="nl-NL" sz="2000" dirty="0"/>
            </a:br>
            <a:endParaRPr lang="nl-NL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ECADF4C-565E-5714-158C-E2234A674353}"/>
              </a:ext>
            </a:extLst>
          </p:cNvPr>
          <p:cNvSpPr txBox="1">
            <a:spLocks/>
          </p:cNvSpPr>
          <p:nvPr/>
        </p:nvSpPr>
        <p:spPr>
          <a:xfrm>
            <a:off x="746433" y="1936160"/>
            <a:ext cx="14207817" cy="3203875"/>
          </a:xfrm>
          <a:prstGeom prst="rect">
            <a:avLst/>
          </a:prstGeom>
        </p:spPr>
        <p:txBody>
          <a:bodyPr numCol="2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nl-NL" sz="2000" dirty="0"/>
            </a:br>
            <a:endParaRPr lang="nl-NL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F566BD2-EF5C-0257-EC4A-AA3009AB9FC0}"/>
              </a:ext>
            </a:extLst>
          </p:cNvPr>
          <p:cNvSpPr txBox="1">
            <a:spLocks/>
          </p:cNvSpPr>
          <p:nvPr/>
        </p:nvSpPr>
        <p:spPr>
          <a:xfrm>
            <a:off x="594033" y="1450385"/>
            <a:ext cx="14207817" cy="3203875"/>
          </a:xfrm>
          <a:prstGeom prst="rect">
            <a:avLst/>
          </a:prstGeom>
        </p:spPr>
        <p:txBody>
          <a:bodyPr numCol="2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b="1" dirty="0"/>
              <a:t>2 type meest voorkomende polymeren voor modificatie: </a:t>
            </a:r>
          </a:p>
          <a:p>
            <a:r>
              <a:rPr lang="nl-NL" sz="2000" dirty="0"/>
              <a:t>- </a:t>
            </a:r>
            <a:r>
              <a:rPr lang="en-GB" sz="2000" dirty="0"/>
              <a:t>SBS (Styrene-Butadiene-Styrene) </a:t>
            </a:r>
          </a:p>
          <a:p>
            <a:r>
              <a:rPr lang="nl-NL" sz="2000" dirty="0"/>
              <a:t>- </a:t>
            </a:r>
            <a:r>
              <a:rPr lang="en-GB" sz="2000" dirty="0"/>
              <a:t>EVA (Ethylene-Vinyl-Acetate)</a:t>
            </a:r>
          </a:p>
          <a:p>
            <a:endParaRPr lang="en-GB" sz="2000" dirty="0"/>
          </a:p>
          <a:p>
            <a:r>
              <a:rPr lang="nl-NL" sz="2000" b="1" dirty="0"/>
              <a:t>PMA granulaat bevat nog actieve polymeren, daardoor:</a:t>
            </a:r>
          </a:p>
          <a:p>
            <a:r>
              <a:rPr lang="nl-NL" sz="2000" dirty="0"/>
              <a:t>- Minder verandering in eigenschappen door veroudering </a:t>
            </a:r>
          </a:p>
          <a:p>
            <a:r>
              <a:rPr lang="nl-NL" sz="2000" dirty="0"/>
              <a:t>- Betere eigenschappen bij asfaltmengsel met PMA granulaat</a:t>
            </a:r>
          </a:p>
          <a:p>
            <a:r>
              <a:rPr lang="nl-NL" sz="2000" dirty="0"/>
              <a:t>- </a:t>
            </a:r>
            <a:r>
              <a:rPr lang="nl-NL" sz="2000" u="sng" dirty="0"/>
              <a:t>Aandachtspunt</a:t>
            </a:r>
            <a:r>
              <a:rPr lang="nl-NL" sz="2000" dirty="0"/>
              <a:t>: vers PMA granulaat eerst homogeniseren! </a:t>
            </a:r>
            <a:endParaRPr lang="en-GB" sz="2000" dirty="0"/>
          </a:p>
          <a:p>
            <a:br>
              <a:rPr lang="nl-NL" sz="2600" dirty="0"/>
            </a:br>
            <a:endParaRPr lang="nl-NL" dirty="0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8EC6F800-9ED0-7D41-DE15-5D45C34AF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003" y="1519292"/>
            <a:ext cx="2185222" cy="190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170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76EB6-ACB8-E986-66B7-55A64184D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702534F-4430-37E4-A9CB-1B562C90D4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Hergebruik van polymeer gemodificeerd asfalt (PMA)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28753EF-8A2D-698A-3DE1-892A1C68CD06}"/>
              </a:ext>
            </a:extLst>
          </p:cNvPr>
          <p:cNvSpPr txBox="1">
            <a:spLocks/>
          </p:cNvSpPr>
          <p:nvPr/>
        </p:nvSpPr>
        <p:spPr>
          <a:xfrm>
            <a:off x="746433" y="1936160"/>
            <a:ext cx="14207817" cy="3203875"/>
          </a:xfrm>
          <a:prstGeom prst="rect">
            <a:avLst/>
          </a:prstGeom>
        </p:spPr>
        <p:txBody>
          <a:bodyPr numCol="2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nl-NL" sz="2000" dirty="0"/>
            </a:br>
            <a:endParaRPr lang="nl-NL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3A026A5-1699-BC9F-B226-33BB1CD8C8C1}"/>
              </a:ext>
            </a:extLst>
          </p:cNvPr>
          <p:cNvSpPr txBox="1">
            <a:spLocks/>
          </p:cNvSpPr>
          <p:nvPr/>
        </p:nvSpPr>
        <p:spPr>
          <a:xfrm>
            <a:off x="594033" y="1450385"/>
            <a:ext cx="14207817" cy="3203875"/>
          </a:xfrm>
          <a:prstGeom prst="rect">
            <a:avLst/>
          </a:prstGeom>
        </p:spPr>
        <p:txBody>
          <a:bodyPr numCol="2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nl-NL" sz="2600" dirty="0"/>
            </a:br>
            <a:endParaRPr lang="nl-NL" dirty="0"/>
          </a:p>
        </p:txBody>
      </p:sp>
      <p:pic>
        <p:nvPicPr>
          <p:cNvPr id="8" name="Afbeelding 3">
            <a:extLst>
              <a:ext uri="{FF2B5EF4-FFF2-40B4-BE49-F238E27FC236}">
                <a16:creationId xmlns:a16="http://schemas.microsoft.com/office/drawing/2014/main" id="{D04EF391-18A8-15EC-D068-44D6EAC04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60048"/>
            <a:ext cx="11735687" cy="252983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7E7F91-ECDB-5AE6-5571-F9D0534DAB53}"/>
              </a:ext>
            </a:extLst>
          </p:cNvPr>
          <p:cNvSpPr txBox="1">
            <a:spLocks/>
          </p:cNvSpPr>
          <p:nvPr/>
        </p:nvSpPr>
        <p:spPr>
          <a:xfrm>
            <a:off x="670233" y="1414870"/>
            <a:ext cx="14884092" cy="3203875"/>
          </a:xfrm>
          <a:prstGeom prst="rect">
            <a:avLst/>
          </a:prstGeom>
        </p:spPr>
        <p:txBody>
          <a:bodyPr numCol="2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/>
              <a:t>Effect van PMA granulaat op asfalt-eigenschappen                 Typetest AC16 surf 40/60 met 40% PR.                                                  (4-punts buigproef en </a:t>
            </a:r>
            <a:r>
              <a:rPr lang="nl-NL" sz="2000" dirty="0" err="1"/>
              <a:t>triaxial</a:t>
            </a:r>
            <a:r>
              <a:rPr lang="nl-NL" sz="2000" dirty="0"/>
              <a:t> test)</a:t>
            </a:r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br>
              <a:rPr lang="nl-NL" sz="2600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9396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90543-A429-AE09-3523-E8AF8516C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6D200CA-8414-6BDD-9852-5C8FF340E0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Case study- Schiphol runway 18R-36L (Polderbaan)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F34F1F-0856-4FA7-98CD-061D2CBBCC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033" y="1783760"/>
            <a:ext cx="14207817" cy="3203875"/>
          </a:xfrm>
        </p:spPr>
        <p:txBody>
          <a:bodyPr/>
          <a:lstStyle/>
          <a:p>
            <a:r>
              <a:rPr lang="nl-NL" sz="2000" dirty="0"/>
              <a:t>- Aanleg 2001-2003</a:t>
            </a:r>
          </a:p>
          <a:p>
            <a:r>
              <a:rPr lang="nl-NL" sz="2000" dirty="0"/>
              <a:t>- L3800m / B60m </a:t>
            </a:r>
          </a:p>
          <a:p>
            <a:r>
              <a:rPr lang="nl-NL" sz="2000" dirty="0"/>
              <a:t>- 80.000 landingen in 2018</a:t>
            </a:r>
          </a:p>
          <a:p>
            <a:r>
              <a:rPr lang="nl-NL" sz="2000" dirty="0"/>
              <a:t>- 65.000 </a:t>
            </a:r>
            <a:r>
              <a:rPr lang="nl-NL" sz="2000" dirty="0" err="1"/>
              <a:t>take-offs</a:t>
            </a:r>
            <a:r>
              <a:rPr lang="nl-NL" sz="2000" dirty="0"/>
              <a:t> in 2018 </a:t>
            </a:r>
            <a:br>
              <a:rPr lang="nl-NL" sz="2000" dirty="0"/>
            </a:br>
            <a:endParaRPr lang="nl-NL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7D144F4-E992-64A5-1428-67A3581E244B}"/>
              </a:ext>
            </a:extLst>
          </p:cNvPr>
          <p:cNvSpPr txBox="1">
            <a:spLocks/>
          </p:cNvSpPr>
          <p:nvPr/>
        </p:nvSpPr>
        <p:spPr>
          <a:xfrm>
            <a:off x="746433" y="1936160"/>
            <a:ext cx="14207817" cy="3203875"/>
          </a:xfrm>
          <a:prstGeom prst="rect">
            <a:avLst/>
          </a:prstGeom>
        </p:spPr>
        <p:txBody>
          <a:bodyPr numCol="2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nl-NL" sz="2000" dirty="0"/>
            </a:br>
            <a:endParaRPr lang="nl-NL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BEDF6FD-D01E-87A3-321C-6CEB39BDC2FE}"/>
              </a:ext>
            </a:extLst>
          </p:cNvPr>
          <p:cNvSpPr txBox="1">
            <a:spLocks/>
          </p:cNvSpPr>
          <p:nvPr/>
        </p:nvSpPr>
        <p:spPr>
          <a:xfrm>
            <a:off x="594033" y="1450385"/>
            <a:ext cx="14207817" cy="3203875"/>
          </a:xfrm>
          <a:prstGeom prst="rect">
            <a:avLst/>
          </a:prstGeom>
        </p:spPr>
        <p:txBody>
          <a:bodyPr numCol="2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nl-NL" sz="2600" dirty="0"/>
            </a:br>
            <a:endParaRPr lang="nl-NL" dirty="0"/>
          </a:p>
        </p:txBody>
      </p:sp>
      <p:pic>
        <p:nvPicPr>
          <p:cNvPr id="6" name="Afbeelding 6">
            <a:extLst>
              <a:ext uri="{FF2B5EF4-FFF2-40B4-BE49-F238E27FC236}">
                <a16:creationId xmlns:a16="http://schemas.microsoft.com/office/drawing/2014/main" id="{F52E387B-CBF6-B284-939C-813971678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836" y="1320300"/>
            <a:ext cx="3904539" cy="390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57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42BD1-F667-6288-2B94-80F34BCB8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2F12827-854B-99A0-AFD5-93DE49CAB7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Opbouw runway 18R-36L (Polderbaan)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8627BD8-2198-191C-D5D9-F3DF2D32D352}"/>
              </a:ext>
            </a:extLst>
          </p:cNvPr>
          <p:cNvSpPr txBox="1">
            <a:spLocks/>
          </p:cNvSpPr>
          <p:nvPr/>
        </p:nvSpPr>
        <p:spPr>
          <a:xfrm>
            <a:off x="746433" y="1936160"/>
            <a:ext cx="14207817" cy="3203875"/>
          </a:xfrm>
          <a:prstGeom prst="rect">
            <a:avLst/>
          </a:prstGeom>
        </p:spPr>
        <p:txBody>
          <a:bodyPr numCol="2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nl-NL" sz="2000" dirty="0"/>
            </a:br>
            <a:endParaRPr lang="nl-NL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3DA38E5-1DF6-C5DC-3B04-17AC09864A83}"/>
              </a:ext>
            </a:extLst>
          </p:cNvPr>
          <p:cNvSpPr txBox="1">
            <a:spLocks/>
          </p:cNvSpPr>
          <p:nvPr/>
        </p:nvSpPr>
        <p:spPr>
          <a:xfrm>
            <a:off x="594033" y="1450385"/>
            <a:ext cx="14207817" cy="3203875"/>
          </a:xfrm>
          <a:prstGeom prst="rect">
            <a:avLst/>
          </a:prstGeom>
        </p:spPr>
        <p:txBody>
          <a:bodyPr numCol="2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nl-NL" sz="2600" dirty="0"/>
            </a:br>
            <a:endParaRPr lang="nl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4D99711-240D-235C-E11A-198784E260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034" y="1783760"/>
            <a:ext cx="14360216" cy="3203875"/>
          </a:xfrm>
        </p:spPr>
        <p:txBody>
          <a:bodyPr/>
          <a:lstStyle/>
          <a:p>
            <a:r>
              <a:rPr lang="en-GB" sz="2000" dirty="0"/>
              <a:t>- </a:t>
            </a:r>
            <a:r>
              <a:rPr lang="en-GB" sz="2000" dirty="0" err="1"/>
              <a:t>Zandfundatie</a:t>
            </a:r>
            <a:r>
              <a:rPr lang="en-GB" sz="2000" dirty="0"/>
              <a:t> + CTB (cement </a:t>
            </a:r>
            <a:r>
              <a:rPr lang="en-GB" sz="2000" dirty="0" err="1"/>
              <a:t>gebonden</a:t>
            </a:r>
            <a:r>
              <a:rPr lang="en-GB" sz="2000" dirty="0"/>
              <a:t> </a:t>
            </a:r>
            <a:r>
              <a:rPr lang="en-GB" sz="2000" dirty="0" err="1"/>
              <a:t>fundering</a:t>
            </a:r>
            <a:r>
              <a:rPr lang="en-GB" sz="2000" dirty="0"/>
              <a:t>) </a:t>
            </a:r>
          </a:p>
          <a:p>
            <a:r>
              <a:rPr lang="en-GB" sz="2000" dirty="0"/>
              <a:t>- 3 </a:t>
            </a:r>
            <a:r>
              <a:rPr lang="en-GB" sz="2000" dirty="0" err="1"/>
              <a:t>lagen</a:t>
            </a:r>
            <a:r>
              <a:rPr lang="en-GB" sz="2000" dirty="0"/>
              <a:t> (open) </a:t>
            </a:r>
            <a:r>
              <a:rPr lang="en-GB" sz="2000" dirty="0" err="1"/>
              <a:t>polymeer</a:t>
            </a:r>
            <a:r>
              <a:rPr lang="en-GB" sz="2000" dirty="0"/>
              <a:t> </a:t>
            </a:r>
            <a:r>
              <a:rPr lang="en-GB" sz="2000" dirty="0" err="1"/>
              <a:t>gemodificeerd</a:t>
            </a:r>
            <a:r>
              <a:rPr lang="en-GB" sz="2000" dirty="0"/>
              <a:t> </a:t>
            </a:r>
            <a:r>
              <a:rPr lang="en-GB" sz="2000" dirty="0" err="1"/>
              <a:t>asfalt</a:t>
            </a:r>
            <a:r>
              <a:rPr lang="en-GB" sz="2000" dirty="0"/>
              <a:t> </a:t>
            </a:r>
          </a:p>
          <a:p>
            <a:r>
              <a:rPr lang="en-GB" sz="2000" dirty="0"/>
              <a:t>- 1 </a:t>
            </a:r>
            <a:r>
              <a:rPr lang="en-GB" sz="2000" dirty="0" err="1"/>
              <a:t>laag</a:t>
            </a:r>
            <a:r>
              <a:rPr lang="en-GB" sz="2000" dirty="0"/>
              <a:t> (</a:t>
            </a:r>
            <a:r>
              <a:rPr lang="en-GB" sz="2000" dirty="0" err="1"/>
              <a:t>dicht</a:t>
            </a:r>
            <a:r>
              <a:rPr lang="en-GB" sz="2000" dirty="0"/>
              <a:t>) </a:t>
            </a:r>
            <a:r>
              <a:rPr lang="en-GB" sz="2000" dirty="0" err="1"/>
              <a:t>polymeer</a:t>
            </a:r>
            <a:r>
              <a:rPr lang="en-GB" sz="2000" dirty="0"/>
              <a:t> </a:t>
            </a:r>
            <a:r>
              <a:rPr lang="en-GB" sz="2000" dirty="0" err="1"/>
              <a:t>gemodificeerd</a:t>
            </a:r>
            <a:r>
              <a:rPr lang="en-GB" sz="2000" dirty="0"/>
              <a:t> </a:t>
            </a:r>
            <a:r>
              <a:rPr lang="en-GB" sz="2000" dirty="0" err="1"/>
              <a:t>asfalt</a:t>
            </a:r>
            <a:r>
              <a:rPr lang="en-GB" sz="2000" dirty="0"/>
              <a:t> </a:t>
            </a:r>
          </a:p>
          <a:p>
            <a:r>
              <a:rPr lang="en-GB" sz="2000" dirty="0"/>
              <a:t>- Een anti-slip coating (teer gebaseerd)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000" b="1" dirty="0" err="1"/>
              <a:t>Polymeer</a:t>
            </a:r>
            <a:r>
              <a:rPr lang="en-GB" sz="2000" b="1" dirty="0"/>
              <a:t> </a:t>
            </a:r>
            <a:r>
              <a:rPr lang="en-GB" sz="2000" b="1" dirty="0" err="1"/>
              <a:t>gemodificeerde</a:t>
            </a:r>
            <a:r>
              <a:rPr lang="en-GB" sz="2000" b="1" dirty="0"/>
              <a:t> bitumen:</a:t>
            </a:r>
          </a:p>
          <a:p>
            <a:r>
              <a:rPr lang="en-GB" sz="2000" dirty="0"/>
              <a:t>Superpave PG 76-22</a:t>
            </a:r>
          </a:p>
          <a:p>
            <a:r>
              <a:rPr lang="en-GB" sz="2000" dirty="0"/>
              <a:t>Product: Sealoflex SFB 5-50 (HT)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3847455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FD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3C772E"/>
      </a:accent1>
      <a:accent2>
        <a:srgbClr val="95C11E"/>
      </a:accent2>
      <a:accent3>
        <a:srgbClr val="6997AE"/>
      </a:accent3>
      <a:accent4>
        <a:srgbClr val="437189"/>
      </a:accent4>
      <a:accent5>
        <a:srgbClr val="444B4F"/>
      </a:accent5>
      <a:accent6>
        <a:srgbClr val="E2E1E5"/>
      </a:accent6>
      <a:hlink>
        <a:srgbClr val="437189"/>
      </a:hlink>
      <a:folHlink>
        <a:srgbClr val="444C4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1335</Words>
  <Application>Microsoft Office PowerPoint</Application>
  <PresentationFormat>Widescreen</PresentationFormat>
  <Paragraphs>155</Paragraphs>
  <Slides>15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Arial</vt:lpstr>
      <vt:lpstr>Courier New</vt:lpstr>
      <vt:lpstr>Wingdings</vt:lpstr>
      <vt:lpstr>Kantoorthema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Bieke Olemans</dc:creator>
  <cp:lastModifiedBy>Nick Brouwer</cp:lastModifiedBy>
  <cp:revision>49</cp:revision>
  <dcterms:created xsi:type="dcterms:W3CDTF">2024-02-01T09:33:33Z</dcterms:created>
  <dcterms:modified xsi:type="dcterms:W3CDTF">2024-03-19T10:48:21Z</dcterms:modified>
</cp:coreProperties>
</file>